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467" r:id="rId2"/>
    <p:sldId id="463" r:id="rId3"/>
    <p:sldId id="464" r:id="rId4"/>
    <p:sldId id="431" r:id="rId5"/>
    <p:sldId id="438" r:id="rId6"/>
    <p:sldId id="336" r:id="rId7"/>
    <p:sldId id="433" r:id="rId8"/>
    <p:sldId id="434" r:id="rId9"/>
    <p:sldId id="435" r:id="rId10"/>
    <p:sldId id="436" r:id="rId11"/>
    <p:sldId id="337" r:id="rId12"/>
    <p:sldId id="437" r:id="rId13"/>
    <p:sldId id="386" r:id="rId14"/>
    <p:sldId id="361" r:id="rId15"/>
    <p:sldId id="338" r:id="rId16"/>
    <p:sldId id="387" r:id="rId17"/>
    <p:sldId id="340" r:id="rId18"/>
    <p:sldId id="339" r:id="rId19"/>
    <p:sldId id="473" r:id="rId20"/>
    <p:sldId id="343" r:id="rId21"/>
    <p:sldId id="390" r:id="rId22"/>
    <p:sldId id="461" r:id="rId23"/>
    <p:sldId id="447" r:id="rId24"/>
    <p:sldId id="462" r:id="rId25"/>
    <p:sldId id="451" r:id="rId26"/>
    <p:sldId id="389" r:id="rId27"/>
    <p:sldId id="444" r:id="rId28"/>
    <p:sldId id="355" r:id="rId29"/>
    <p:sldId id="391" r:id="rId30"/>
    <p:sldId id="469" r:id="rId31"/>
    <p:sldId id="449" r:id="rId32"/>
    <p:sldId id="452" r:id="rId33"/>
    <p:sldId id="453" r:id="rId34"/>
    <p:sldId id="448" r:id="rId35"/>
    <p:sldId id="450" r:id="rId36"/>
    <p:sldId id="445" r:id="rId37"/>
    <p:sldId id="441" r:id="rId38"/>
    <p:sldId id="470" r:id="rId39"/>
    <p:sldId id="472" r:id="rId40"/>
    <p:sldId id="442" r:id="rId41"/>
    <p:sldId id="465" r:id="rId42"/>
    <p:sldId id="466" r:id="rId43"/>
    <p:sldId id="457" r:id="rId44"/>
  </p:sldIdLst>
  <p:sldSz cx="9144000" cy="6858000" type="screen4x3"/>
  <p:notesSz cx="6858000" cy="91170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FF0000"/>
    <a:srgbClr val="FFCCCC"/>
    <a:srgbClr val="6600CC"/>
    <a:srgbClr val="7878DE"/>
    <a:srgbClr val="FFCCFF"/>
    <a:srgbClr val="C49500"/>
    <a:srgbClr val="990000"/>
    <a:srgbClr val="FDE8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89305" autoAdjust="0"/>
  </p:normalViewPr>
  <p:slideViewPr>
    <p:cSldViewPr snapToGrid="0">
      <p:cViewPr varScale="1">
        <p:scale>
          <a:sx n="77" d="100"/>
          <a:sy n="77" d="100"/>
        </p:scale>
        <p:origin x="161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42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E8E2B16-6700-4CD5-BAE7-1D54AE65FE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29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32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32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0938" y="684213"/>
            <a:ext cx="4556125" cy="34178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32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30700"/>
            <a:ext cx="5486400" cy="410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32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59813"/>
            <a:ext cx="297180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32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59813"/>
            <a:ext cx="297180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E9690F5D-0402-48EA-8782-0282E71B20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765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3280AC-4997-4C89-A961-356252362679}" type="slidenum">
              <a:rPr lang="en-US"/>
              <a:pPr/>
              <a:t>1</a:t>
            </a:fld>
            <a:endParaRPr lang="en-US"/>
          </a:p>
        </p:txBody>
      </p:sp>
      <p:sp>
        <p:nvSpPr>
          <p:cNvPr id="53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72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D018A6-FDAA-45C0-B641-993871A34F6F}" type="slidenum">
              <a:rPr lang="en-US"/>
              <a:pPr/>
              <a:t>11</a:t>
            </a:fld>
            <a:endParaRPr lang="en-US"/>
          </a:p>
        </p:txBody>
      </p:sp>
      <p:sp>
        <p:nvSpPr>
          <p:cNvPr id="535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5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7B2FF7-398F-4B36-B4DD-D7EAB206C4CA}" type="slidenum">
              <a:rPr lang="en-US"/>
              <a:pPr/>
              <a:t>12</a:t>
            </a:fld>
            <a:endParaRPr lang="en-US"/>
          </a:p>
        </p:txBody>
      </p:sp>
      <p:sp>
        <p:nvSpPr>
          <p:cNvPr id="68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2CCE89-2A05-4BBD-A4C7-D366DB1735CA}" type="slidenum">
              <a:rPr lang="en-US"/>
              <a:pPr/>
              <a:t>13</a:t>
            </a:fld>
            <a:endParaRPr lang="en-US"/>
          </a:p>
        </p:txBody>
      </p:sp>
      <p:sp>
        <p:nvSpPr>
          <p:cNvPr id="570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298848-ED06-4A7C-9260-384B1BABC7DF}" type="slidenum">
              <a:rPr lang="en-US"/>
              <a:pPr/>
              <a:t>14</a:t>
            </a:fld>
            <a:endParaRPr lang="en-US"/>
          </a:p>
        </p:txBody>
      </p:sp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D76490-159B-41E9-8530-F2C98A8C467A}" type="slidenum">
              <a:rPr lang="en-US"/>
              <a:pPr/>
              <a:t>15</a:t>
            </a:fld>
            <a:endParaRPr lang="en-US"/>
          </a:p>
        </p:txBody>
      </p:sp>
      <p:sp>
        <p:nvSpPr>
          <p:cNvPr id="537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DE3344-F34F-4D82-A13E-8A847F7E3FC8}" type="slidenum">
              <a:rPr lang="en-US"/>
              <a:pPr/>
              <a:t>16</a:t>
            </a:fld>
            <a:endParaRPr lang="en-US"/>
          </a:p>
        </p:txBody>
      </p:sp>
      <p:sp>
        <p:nvSpPr>
          <p:cNvPr id="57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A3B0F4-7358-4C0D-A722-482B76A14785}" type="slidenum">
              <a:rPr lang="en-US"/>
              <a:pPr/>
              <a:t>17</a:t>
            </a:fld>
            <a:endParaRPr lang="en-US"/>
          </a:p>
        </p:txBody>
      </p:sp>
      <p:sp>
        <p:nvSpPr>
          <p:cNvPr id="538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0E778A-772C-4080-B901-29C89E7FB9FB}" type="slidenum">
              <a:rPr lang="en-US"/>
              <a:pPr/>
              <a:t>18</a:t>
            </a:fld>
            <a:endParaRPr lang="en-US"/>
          </a:p>
        </p:txBody>
      </p:sp>
      <p:sp>
        <p:nvSpPr>
          <p:cNvPr id="54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13DB95-E01C-4E1F-8659-1DD19B3DF5B4}" type="slidenum">
              <a:rPr lang="en-US"/>
              <a:pPr/>
              <a:t>20</a:t>
            </a:fld>
            <a:endParaRPr lang="en-US"/>
          </a:p>
        </p:txBody>
      </p:sp>
      <p:sp>
        <p:nvSpPr>
          <p:cNvPr id="543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74A721-C33D-49C1-B53A-8158BDD6267C}" type="slidenum">
              <a:rPr lang="en-US"/>
              <a:pPr/>
              <a:t>21</a:t>
            </a:fld>
            <a:endParaRPr lang="en-US"/>
          </a:p>
        </p:txBody>
      </p:sp>
      <p:sp>
        <p:nvSpPr>
          <p:cNvPr id="579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9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49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F71BC6-BB9B-4D5D-B90C-2C41B1552DC2}" type="slidenum">
              <a:rPr lang="en-US"/>
              <a:pPr/>
              <a:t>23</a:t>
            </a:fld>
            <a:endParaRPr lang="en-US"/>
          </a:p>
        </p:txBody>
      </p:sp>
      <p:sp>
        <p:nvSpPr>
          <p:cNvPr id="71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for (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= 0; </a:t>
            </a:r>
            <a:r>
              <a:rPr lang="en-US" sz="1200" dirty="0" err="1"/>
              <a:t>i</a:t>
            </a:r>
            <a:r>
              <a:rPr lang="en-US" sz="1200" dirty="0"/>
              <a:t> &lt; </a:t>
            </a:r>
            <a:r>
              <a:rPr lang="en-US" sz="1200" dirty="0">
                <a:solidFill>
                  <a:srgbClr val="FF3300"/>
                </a:solidFill>
              </a:rPr>
              <a:t>n</a:t>
            </a:r>
            <a:r>
              <a:rPr lang="en-US" sz="1200" dirty="0"/>
              <a:t>; </a:t>
            </a:r>
            <a:r>
              <a:rPr lang="en-US" sz="1200" dirty="0" err="1">
                <a:solidFill>
                  <a:srgbClr val="FF3300"/>
                </a:solidFill>
              </a:rPr>
              <a:t>i</a:t>
            </a:r>
            <a:r>
              <a:rPr lang="en-US" sz="1200" dirty="0">
                <a:solidFill>
                  <a:srgbClr val="FF3300"/>
                </a:solidFill>
              </a:rPr>
              <a:t>+=2</a:t>
            </a:r>
            <a:r>
              <a:rPr lang="en-US" sz="1200" dirty="0"/>
              <a:t> )</a:t>
            </a:r>
          </a:p>
          <a:p>
            <a:r>
              <a:rPr lang="en-US" sz="1200" dirty="0"/>
              <a:t>   sum++;</a:t>
            </a:r>
          </a:p>
          <a:p>
            <a:pPr>
              <a:buFont typeface="Wingdings"/>
              <a:buNone/>
            </a:pPr>
            <a:r>
              <a:rPr lang="en-US" dirty="0">
                <a:sym typeface="Wingdings" pitchFamily="2" charset="2"/>
              </a:rPr>
              <a:t>O(N)</a:t>
            </a:r>
          </a:p>
          <a:p>
            <a:pPr>
              <a:buFont typeface="Wingdings"/>
              <a:buNone/>
            </a:pPr>
            <a:endParaRPr lang="en-US" dirty="0">
              <a:sym typeface="Wingdings" pitchFamily="2" charset="2"/>
            </a:endParaRPr>
          </a:p>
          <a:p>
            <a:r>
              <a:rPr lang="en-US" sz="1200" dirty="0"/>
              <a:t>for (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= 0; </a:t>
            </a:r>
            <a:r>
              <a:rPr lang="en-US" sz="1200" dirty="0" err="1"/>
              <a:t>i</a:t>
            </a:r>
            <a:r>
              <a:rPr lang="en-US" sz="1200" dirty="0"/>
              <a:t> &lt; </a:t>
            </a:r>
            <a:r>
              <a:rPr lang="en-US" sz="1200" dirty="0">
                <a:solidFill>
                  <a:srgbClr val="FF3300"/>
                </a:solidFill>
              </a:rPr>
              <a:t>q</a:t>
            </a:r>
            <a:r>
              <a:rPr lang="en-US" sz="1200" dirty="0"/>
              <a:t>; </a:t>
            </a:r>
            <a:r>
              <a:rPr lang="en-US" sz="1200" dirty="0" err="1"/>
              <a:t>i</a:t>
            </a:r>
            <a:r>
              <a:rPr lang="en-US" sz="1200" dirty="0"/>
              <a:t>++ )</a:t>
            </a:r>
          </a:p>
          <a:p>
            <a:r>
              <a:rPr lang="en-US" sz="1200" dirty="0"/>
              <a:t>   for ( </a:t>
            </a:r>
            <a:r>
              <a:rPr lang="en-US" sz="1200" dirty="0" err="1"/>
              <a:t>int</a:t>
            </a:r>
            <a:r>
              <a:rPr lang="en-US" sz="1200" dirty="0"/>
              <a:t> j = 0; j &lt; </a:t>
            </a:r>
            <a:r>
              <a:rPr lang="en-US" sz="1200" dirty="0">
                <a:solidFill>
                  <a:srgbClr val="FF3300"/>
                </a:solidFill>
              </a:rPr>
              <a:t>q</a:t>
            </a:r>
            <a:r>
              <a:rPr lang="en-US" sz="1200" dirty="0"/>
              <a:t>; j++ )</a:t>
            </a:r>
          </a:p>
          <a:p>
            <a:r>
              <a:rPr lang="en-US" sz="1200" dirty="0"/>
              <a:t>       sum++;</a:t>
            </a:r>
          </a:p>
          <a:p>
            <a:pPr>
              <a:buFont typeface="Wingdings"/>
              <a:buNone/>
            </a:pPr>
            <a:r>
              <a:rPr lang="en-US" dirty="0">
                <a:sym typeface="Wingdings" pitchFamily="2" charset="2"/>
              </a:rPr>
              <a:t>O(N^2)</a:t>
            </a:r>
          </a:p>
          <a:p>
            <a:pPr>
              <a:buFont typeface="Wingdings"/>
              <a:buNone/>
            </a:pPr>
            <a:endParaRPr lang="en-US" dirty="0">
              <a:sym typeface="Wingdings" pitchFamily="2" charset="2"/>
            </a:endParaRPr>
          </a:p>
          <a:p>
            <a:r>
              <a:rPr lang="en-US" sz="1200" dirty="0"/>
              <a:t>for (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= 0; </a:t>
            </a:r>
            <a:r>
              <a:rPr lang="en-US" sz="1200" dirty="0" err="1"/>
              <a:t>i</a:t>
            </a:r>
            <a:r>
              <a:rPr lang="en-US" sz="1200" dirty="0"/>
              <a:t> &lt; </a:t>
            </a:r>
            <a:r>
              <a:rPr lang="en-US" sz="1200" dirty="0">
                <a:solidFill>
                  <a:srgbClr val="FF3300"/>
                </a:solidFill>
              </a:rPr>
              <a:t>n</a:t>
            </a:r>
            <a:r>
              <a:rPr lang="en-US" sz="1200" dirty="0"/>
              <a:t>; </a:t>
            </a:r>
            <a:r>
              <a:rPr lang="en-US" sz="1200" dirty="0" err="1"/>
              <a:t>i</a:t>
            </a:r>
            <a:r>
              <a:rPr lang="en-US" sz="1200" dirty="0"/>
              <a:t>++ )</a:t>
            </a:r>
          </a:p>
          <a:p>
            <a:r>
              <a:rPr lang="en-US" sz="1200" dirty="0"/>
              <a:t>    for ( </a:t>
            </a:r>
            <a:r>
              <a:rPr lang="en-US" sz="1200" dirty="0" err="1"/>
              <a:t>int</a:t>
            </a:r>
            <a:r>
              <a:rPr lang="en-US" sz="1200" dirty="0"/>
              <a:t> j = 0; j &lt; </a:t>
            </a:r>
            <a:r>
              <a:rPr lang="en-US" sz="1200" dirty="0">
                <a:solidFill>
                  <a:srgbClr val="FF3300"/>
                </a:solidFill>
              </a:rPr>
              <a:t>n*n</a:t>
            </a:r>
            <a:r>
              <a:rPr lang="en-US" sz="1200" dirty="0"/>
              <a:t>; j++ )</a:t>
            </a:r>
          </a:p>
          <a:p>
            <a:r>
              <a:rPr lang="en-US" sz="1200" dirty="0"/>
              <a:t>         sum++;</a:t>
            </a:r>
          </a:p>
          <a:p>
            <a:pPr>
              <a:buFont typeface="Wingdings"/>
              <a:buNone/>
            </a:pPr>
            <a:r>
              <a:rPr lang="en-US" dirty="0">
                <a:sym typeface="Wingdings" pitchFamily="2" charset="2"/>
              </a:rPr>
              <a:t>O(N^3)</a:t>
            </a:r>
          </a:p>
          <a:p>
            <a:pPr>
              <a:buFont typeface="Wingdings"/>
              <a:buNone/>
            </a:pPr>
            <a:endParaRPr lang="en-US" dirty="0">
              <a:sym typeface="Wingdings" pitchFamily="2" charset="2"/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k = </a:t>
            </a:r>
            <a:r>
              <a:rPr lang="en-US" sz="1200" dirty="0">
                <a:solidFill>
                  <a:srgbClr val="FF3300"/>
                </a:solidFill>
              </a:rPr>
              <a:t>n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</a:rPr>
              <a:t>while (k &gt; 1)</a:t>
            </a:r>
          </a:p>
          <a:p>
            <a:r>
              <a:rPr lang="en-US" sz="1200" dirty="0">
                <a:solidFill>
                  <a:schemeClr val="tx1"/>
                </a:solidFill>
              </a:rPr>
              <a:t>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sum++;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>
                <a:solidFill>
                  <a:srgbClr val="FF3300"/>
                </a:solidFill>
              </a:rPr>
              <a:t>k = k/2;</a:t>
            </a:r>
          </a:p>
          <a:p>
            <a:r>
              <a:rPr lang="en-US" sz="1200" dirty="0">
                <a:solidFill>
                  <a:schemeClr val="tx1"/>
                </a:solidFill>
              </a:rPr>
              <a:t>}</a:t>
            </a:r>
          </a:p>
          <a:p>
            <a:pPr>
              <a:buFont typeface="Wingdings"/>
              <a:buNone/>
            </a:pPr>
            <a:r>
              <a:rPr lang="en-US" dirty="0">
                <a:sym typeface="Wingdings" pitchFamily="2" charset="2"/>
              </a:rPr>
              <a:t>O(log</a:t>
            </a:r>
            <a:r>
              <a:rPr lang="en-US" baseline="0" dirty="0">
                <a:sym typeface="Wingdings" pitchFamily="2" charset="2"/>
              </a:rPr>
              <a:t>(N))  -- that’s log base 2</a:t>
            </a:r>
          </a:p>
          <a:p>
            <a:pPr>
              <a:buFont typeface="Wingdings"/>
              <a:buNone/>
            </a:pPr>
            <a:endParaRPr lang="en-US" baseline="0" dirty="0">
              <a:sym typeface="Wingdings" pitchFamily="2" charset="2"/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for (</a:t>
            </a:r>
            <a:r>
              <a:rPr lang="en-US" sz="1200" dirty="0" err="1">
                <a:solidFill>
                  <a:schemeClr val="tx1"/>
                </a:solidFill>
              </a:rPr>
              <a:t>int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i</a:t>
            </a:r>
            <a:r>
              <a:rPr lang="en-US" sz="1200" dirty="0">
                <a:solidFill>
                  <a:schemeClr val="tx1"/>
                </a:solidFill>
              </a:rPr>
              <a:t>=0 ; </a:t>
            </a:r>
            <a:r>
              <a:rPr lang="en-US" sz="1200" dirty="0" err="1">
                <a:solidFill>
                  <a:schemeClr val="tx1"/>
                </a:solidFill>
              </a:rPr>
              <a:t>i</a:t>
            </a:r>
            <a:r>
              <a:rPr lang="en-US" sz="1200" dirty="0">
                <a:solidFill>
                  <a:schemeClr val="tx1"/>
                </a:solidFill>
              </a:rPr>
              <a:t> &lt; </a:t>
            </a:r>
            <a:r>
              <a:rPr lang="en-US" sz="1200" dirty="0">
                <a:solidFill>
                  <a:srgbClr val="FF0000"/>
                </a:solidFill>
              </a:rPr>
              <a:t>n</a:t>
            </a:r>
            <a:r>
              <a:rPr lang="en-US" sz="1200" dirty="0">
                <a:solidFill>
                  <a:schemeClr val="tx1"/>
                </a:solidFill>
              </a:rPr>
              <a:t> ; </a:t>
            </a:r>
            <a:r>
              <a:rPr lang="en-US" sz="1200" dirty="0" err="1">
                <a:solidFill>
                  <a:schemeClr val="tx1"/>
                </a:solidFill>
              </a:rPr>
              <a:t>i</a:t>
            </a:r>
            <a:r>
              <a:rPr lang="en-US" sz="1200" dirty="0">
                <a:solidFill>
                  <a:schemeClr val="tx1"/>
                </a:solidFill>
              </a:rPr>
              <a:t>++)</a:t>
            </a:r>
          </a:p>
          <a:p>
            <a:r>
              <a:rPr lang="en-US" sz="1200" dirty="0">
                <a:solidFill>
                  <a:schemeClr val="tx1"/>
                </a:solidFill>
              </a:rPr>
              <a:t>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int</a:t>
            </a:r>
            <a:r>
              <a:rPr lang="en-US" sz="1200" dirty="0">
                <a:solidFill>
                  <a:schemeClr val="tx1"/>
                </a:solidFill>
              </a:rPr>
              <a:t> k = </a:t>
            </a:r>
            <a:r>
              <a:rPr lang="en-US" sz="1200" dirty="0">
                <a:solidFill>
                  <a:srgbClr val="FF3300"/>
                </a:solidFill>
              </a:rPr>
              <a:t>n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while (k &gt; 1)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 sum++;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 </a:t>
            </a:r>
            <a:r>
              <a:rPr lang="en-US" sz="1200" dirty="0">
                <a:solidFill>
                  <a:srgbClr val="FF3300"/>
                </a:solidFill>
              </a:rPr>
              <a:t>k = k/3;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}</a:t>
            </a:r>
          </a:p>
          <a:p>
            <a:r>
              <a:rPr lang="en-US" sz="1200" dirty="0">
                <a:solidFill>
                  <a:schemeClr val="tx1"/>
                </a:solidFill>
              </a:rPr>
              <a:t>}</a:t>
            </a:r>
          </a:p>
          <a:p>
            <a:pPr>
              <a:buFont typeface="Wingdings"/>
              <a:buNone/>
            </a:pPr>
            <a:r>
              <a:rPr lang="en-US" baseline="0" dirty="0">
                <a:sym typeface="Wingdings" pitchFamily="2" charset="2"/>
              </a:rPr>
              <a:t>O(n*log(n)), that’s log base 3</a:t>
            </a:r>
          </a:p>
          <a:p>
            <a:pPr>
              <a:buFont typeface="Wingdings"/>
              <a:buNone/>
            </a:pPr>
            <a:endParaRPr lang="en-US" baseline="0" dirty="0">
              <a:sym typeface="Wingdings" pitchFamily="2" charset="2"/>
            </a:endParaRPr>
          </a:p>
          <a:p>
            <a:r>
              <a:rPr lang="en-US" sz="1200" dirty="0"/>
              <a:t>void </a:t>
            </a:r>
            <a:r>
              <a:rPr lang="en-US" sz="1200" dirty="0" err="1"/>
              <a:t>foo</a:t>
            </a:r>
            <a:r>
              <a:rPr lang="en-US" sz="1200" dirty="0"/>
              <a:t>( 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, sum = 0;</a:t>
            </a:r>
          </a:p>
          <a:p>
            <a:endParaRPr lang="en-US" sz="1200" dirty="0"/>
          </a:p>
          <a:p>
            <a:r>
              <a:rPr lang="en-US" sz="1200" dirty="0"/>
              <a:t>    for (</a:t>
            </a:r>
            <a:r>
              <a:rPr lang="en-US" sz="1200" dirty="0" err="1"/>
              <a:t>i</a:t>
            </a:r>
            <a:r>
              <a:rPr lang="en-US" sz="1200" dirty="0"/>
              <a:t>=0 ; </a:t>
            </a:r>
            <a:r>
              <a:rPr lang="en-US" sz="1200" dirty="0" err="1"/>
              <a:t>i</a:t>
            </a:r>
            <a:r>
              <a:rPr lang="en-US" sz="1200" dirty="0"/>
              <a:t> &lt; </a:t>
            </a:r>
            <a:r>
              <a:rPr lang="en-US" sz="1200" dirty="0">
                <a:solidFill>
                  <a:srgbClr val="FF0000"/>
                </a:solidFill>
              </a:rPr>
              <a:t>n*n </a:t>
            </a:r>
            <a:r>
              <a:rPr lang="en-US" sz="1200" dirty="0"/>
              <a:t>; </a:t>
            </a:r>
            <a:r>
              <a:rPr lang="en-US" sz="1200" dirty="0" err="1"/>
              <a:t>i</a:t>
            </a:r>
            <a:r>
              <a:rPr lang="en-US" sz="1200" dirty="0"/>
              <a:t>++)</a:t>
            </a:r>
          </a:p>
          <a:p>
            <a:r>
              <a:rPr lang="en-US" sz="1200" dirty="0"/>
              <a:t>         sum += </a:t>
            </a:r>
            <a:r>
              <a:rPr lang="en-US" sz="1200" dirty="0" err="1"/>
              <a:t>i</a:t>
            </a:r>
            <a:r>
              <a:rPr lang="en-US" sz="1200" dirty="0"/>
              <a:t>;</a:t>
            </a:r>
          </a:p>
          <a:p>
            <a:endParaRPr lang="en-US" sz="1200" dirty="0"/>
          </a:p>
          <a:p>
            <a:r>
              <a:rPr lang="en-US" sz="1200" dirty="0"/>
              <a:t>    for (</a:t>
            </a:r>
            <a:r>
              <a:rPr lang="en-US" sz="1200" dirty="0" err="1"/>
              <a:t>i</a:t>
            </a:r>
            <a:r>
              <a:rPr lang="en-US" sz="1200" dirty="0"/>
              <a:t>=0 ; </a:t>
            </a:r>
            <a:r>
              <a:rPr lang="en-US" sz="1200" dirty="0" err="1"/>
              <a:t>i</a:t>
            </a:r>
            <a:r>
              <a:rPr lang="en-US" sz="1200" dirty="0"/>
              <a:t> &lt; </a:t>
            </a:r>
            <a:r>
              <a:rPr lang="en-US" sz="1200" dirty="0">
                <a:solidFill>
                  <a:srgbClr val="FF0000"/>
                </a:solidFill>
              </a:rPr>
              <a:t>n*n*n </a:t>
            </a:r>
            <a:r>
              <a:rPr lang="en-US" sz="1200" dirty="0"/>
              <a:t>; </a:t>
            </a:r>
            <a:r>
              <a:rPr lang="en-US" sz="1200" dirty="0" err="1"/>
              <a:t>i</a:t>
            </a:r>
            <a:r>
              <a:rPr lang="en-US" sz="1200" dirty="0"/>
              <a:t>++)</a:t>
            </a:r>
          </a:p>
          <a:p>
            <a:r>
              <a:rPr lang="en-US" sz="1200" dirty="0"/>
              <a:t>         sum += </a:t>
            </a:r>
            <a:r>
              <a:rPr lang="en-US" sz="1200" dirty="0" err="1"/>
              <a:t>i</a:t>
            </a:r>
            <a:r>
              <a:rPr lang="en-US" sz="1200" dirty="0"/>
              <a:t>;</a:t>
            </a:r>
          </a:p>
          <a:p>
            <a:r>
              <a:rPr lang="en-US" sz="1200" dirty="0"/>
              <a:t>}</a:t>
            </a:r>
          </a:p>
          <a:p>
            <a:pPr>
              <a:buFont typeface="Wingdings"/>
              <a:buNone/>
            </a:pPr>
            <a:r>
              <a:rPr lang="en-US" baseline="0" dirty="0">
                <a:sym typeface="Wingdings" pitchFamily="2" charset="2"/>
              </a:rPr>
              <a:t>O(N^3)  -- we ignore the n^2 loop since it’s drowned out by the last loop</a:t>
            </a:r>
          </a:p>
          <a:p>
            <a:pPr>
              <a:buFont typeface="Wingdings"/>
              <a:buNone/>
            </a:pPr>
            <a:endParaRPr lang="en-US" baseline="0" dirty="0">
              <a:sym typeface="Wingdings" pitchFamily="2" charset="2"/>
            </a:endParaRPr>
          </a:p>
          <a:p>
            <a:pPr>
              <a:buFont typeface="Wingdings"/>
              <a:buNone/>
            </a:pPr>
            <a:endParaRPr lang="en-US" baseline="0" dirty="0">
              <a:sym typeface="Wingdings" pitchFamily="2" charset="2"/>
            </a:endParaRPr>
          </a:p>
          <a:p>
            <a:pPr>
              <a:buFont typeface="Wingdings"/>
              <a:buNone/>
            </a:pPr>
            <a:endParaRPr lang="en-US" dirty="0">
              <a:sym typeface="Wingdings" pitchFamily="2" charset="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82750C-8F3A-437C-A3BE-432172EF124E}" type="slidenum">
              <a:rPr lang="en-US"/>
              <a:pPr/>
              <a:t>25</a:t>
            </a:fld>
            <a:endParaRPr lang="en-US"/>
          </a:p>
        </p:txBody>
      </p:sp>
      <p:sp>
        <p:nvSpPr>
          <p:cNvPr id="72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searchArray</a:t>
            </a:r>
            <a:r>
              <a:rPr lang="en-US" sz="1200" dirty="0"/>
              <a:t>(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arr</a:t>
            </a:r>
            <a:r>
              <a:rPr lang="en-US" sz="1200" dirty="0"/>
              <a:t>[],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FF0000"/>
                </a:solidFill>
              </a:rPr>
              <a:t>n</a:t>
            </a:r>
            <a:r>
              <a:rPr lang="en-US" sz="1200" dirty="0"/>
              <a:t>,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forValue</a:t>
            </a:r>
            <a:r>
              <a:rPr lang="en-US" sz="1200" dirty="0"/>
              <a:t>)</a:t>
            </a:r>
          </a:p>
          <a:p>
            <a:r>
              <a:rPr lang="en-US" dirty="0"/>
              <a:t>O(N)</a:t>
            </a:r>
          </a:p>
          <a:p>
            <a:endParaRPr lang="en-US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void </a:t>
            </a:r>
            <a:r>
              <a:rPr lang="en-US" sz="1200" dirty="0" err="1"/>
              <a:t>addItemToEndOfArray</a:t>
            </a:r>
            <a:r>
              <a:rPr lang="en-US" sz="1200" dirty="0"/>
              <a:t>(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arr</a:t>
            </a:r>
            <a:r>
              <a:rPr lang="en-US" sz="1200" dirty="0"/>
              <a:t>[], </a:t>
            </a:r>
            <a:r>
              <a:rPr lang="en-US" sz="1200" dirty="0" err="1"/>
              <a:t>int</a:t>
            </a:r>
            <a:r>
              <a:rPr lang="en-US" sz="1200" dirty="0"/>
              <a:t> &amp;</a:t>
            </a:r>
            <a:r>
              <a:rPr lang="en-US" sz="1200" dirty="0">
                <a:solidFill>
                  <a:srgbClr val="FF0000"/>
                </a:solidFill>
              </a:rPr>
              <a:t>n</a:t>
            </a:r>
            <a:r>
              <a:rPr lang="en-US" sz="1200" dirty="0"/>
              <a:t>,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addMe</a:t>
            </a:r>
            <a:r>
              <a:rPr lang="en-US" sz="1200" dirty="0"/>
              <a:t>)</a:t>
            </a:r>
          </a:p>
          <a:p>
            <a:r>
              <a:rPr lang="en-US" dirty="0"/>
              <a:t>O(1) – it takes just one step to add an item to the end of an array;</a:t>
            </a:r>
            <a:r>
              <a:rPr lang="en-US" baseline="0" dirty="0"/>
              <a:t> no looping is required!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05B040-80BD-423F-BE1A-5B2808CB0462}" type="slidenum">
              <a:rPr lang="en-US"/>
              <a:pPr/>
              <a:t>26</a:t>
            </a:fld>
            <a:endParaRPr lang="en-US"/>
          </a:p>
        </p:txBody>
      </p:sp>
      <p:sp>
        <p:nvSpPr>
          <p:cNvPr id="5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0585D9-AD35-4803-A429-12AB4E8D339F}" type="slidenum">
              <a:rPr lang="en-US"/>
              <a:pPr/>
              <a:t>27</a:t>
            </a:fld>
            <a:endParaRPr lang="en-US"/>
          </a:p>
        </p:txBody>
      </p:sp>
      <p:sp>
        <p:nvSpPr>
          <p:cNvPr id="70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6D804-651C-4C97-B26B-B6EBF67BD118}" type="slidenum">
              <a:rPr lang="en-US"/>
              <a:pPr/>
              <a:t>28</a:t>
            </a:fld>
            <a:endParaRPr lang="en-US"/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for ( </a:t>
            </a:r>
            <a:r>
              <a:rPr lang="en-US" sz="1200" dirty="0" err="1"/>
              <a:t>int</a:t>
            </a:r>
            <a:r>
              <a:rPr lang="en-US" sz="1200" dirty="0"/>
              <a:t> j = 0; j &lt; </a:t>
            </a:r>
            <a:r>
              <a:rPr lang="en-US" sz="1200" dirty="0">
                <a:solidFill>
                  <a:srgbClr val="FF3300"/>
                </a:solidFill>
              </a:rPr>
              <a:t>n</a:t>
            </a:r>
            <a:r>
              <a:rPr lang="en-US" sz="1200" dirty="0"/>
              <a:t>; </a:t>
            </a:r>
            <a:r>
              <a:rPr lang="en-US" sz="1200" dirty="0" err="1"/>
              <a:t>j++</a:t>
            </a:r>
            <a:r>
              <a:rPr lang="en-US" sz="1200" dirty="0"/>
              <a:t> )</a:t>
            </a:r>
          </a:p>
          <a:p>
            <a:r>
              <a:rPr lang="en-US" sz="1200" dirty="0"/>
              <a:t>   for ( </a:t>
            </a:r>
            <a:r>
              <a:rPr lang="en-US" sz="1200" dirty="0" err="1"/>
              <a:t>int</a:t>
            </a:r>
            <a:r>
              <a:rPr lang="en-US" sz="1200" dirty="0"/>
              <a:t> k = 0; k &lt; </a:t>
            </a:r>
            <a:r>
              <a:rPr lang="en-US" sz="1200" dirty="0" err="1">
                <a:solidFill>
                  <a:srgbClr val="FF3300"/>
                </a:solidFill>
              </a:rPr>
              <a:t>i</a:t>
            </a:r>
            <a:r>
              <a:rPr lang="en-US" sz="1200" dirty="0"/>
              <a:t>; k++ )</a:t>
            </a:r>
          </a:p>
          <a:p>
            <a:r>
              <a:rPr lang="en-US" sz="1200" dirty="0"/>
              <a:t>       sum++;</a:t>
            </a:r>
          </a:p>
          <a:p>
            <a:r>
              <a:rPr lang="en-US" dirty="0"/>
              <a:t>O(N^2)</a:t>
            </a:r>
          </a:p>
          <a:p>
            <a:endParaRPr lang="en-US" dirty="0"/>
          </a:p>
          <a:p>
            <a:r>
              <a:rPr lang="en-US" sz="1200" dirty="0"/>
              <a:t>for (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= 0; </a:t>
            </a:r>
            <a:r>
              <a:rPr lang="en-US" sz="1200" dirty="0" err="1"/>
              <a:t>i</a:t>
            </a:r>
            <a:r>
              <a:rPr lang="en-US" sz="1200" dirty="0"/>
              <a:t> &lt; </a:t>
            </a:r>
            <a:r>
              <a:rPr lang="en-US" sz="1200" dirty="0">
                <a:solidFill>
                  <a:srgbClr val="FF3300"/>
                </a:solidFill>
              </a:rPr>
              <a:t>q*q</a:t>
            </a:r>
            <a:r>
              <a:rPr lang="en-US" sz="1200" dirty="0"/>
              <a:t>; </a:t>
            </a:r>
            <a:r>
              <a:rPr lang="en-US" sz="1200" dirty="0" err="1"/>
              <a:t>i</a:t>
            </a:r>
            <a:r>
              <a:rPr lang="en-US" sz="1200" dirty="0"/>
              <a:t>++ )</a:t>
            </a:r>
          </a:p>
          <a:p>
            <a:r>
              <a:rPr lang="en-US" sz="1200" dirty="0"/>
              <a:t>   for ( </a:t>
            </a:r>
            <a:r>
              <a:rPr lang="en-US" sz="1200" dirty="0" err="1"/>
              <a:t>int</a:t>
            </a:r>
            <a:r>
              <a:rPr lang="en-US" sz="1200" dirty="0"/>
              <a:t> j = 0; j &lt; </a:t>
            </a:r>
            <a:r>
              <a:rPr lang="en-US" sz="1200" dirty="0" err="1">
                <a:solidFill>
                  <a:srgbClr val="FF3300"/>
                </a:solidFill>
              </a:rPr>
              <a:t>i</a:t>
            </a:r>
            <a:r>
              <a:rPr lang="en-US" sz="1200" dirty="0"/>
              <a:t>; j++ )</a:t>
            </a:r>
          </a:p>
          <a:p>
            <a:r>
              <a:rPr lang="en-US" sz="1200" dirty="0"/>
              <a:t>       sum++;</a:t>
            </a:r>
          </a:p>
          <a:p>
            <a:r>
              <a:rPr lang="en-US" dirty="0"/>
              <a:t>O(Q^4) </a:t>
            </a:r>
          </a:p>
          <a:p>
            <a:endParaRPr lang="en-US" dirty="0"/>
          </a:p>
          <a:p>
            <a:r>
              <a:rPr lang="en-US" sz="1200" dirty="0"/>
              <a:t>for (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= 0; </a:t>
            </a:r>
            <a:r>
              <a:rPr lang="en-US" sz="1200" dirty="0" err="1"/>
              <a:t>i</a:t>
            </a:r>
            <a:r>
              <a:rPr lang="en-US" sz="1200" dirty="0"/>
              <a:t> &lt; </a:t>
            </a:r>
            <a:r>
              <a:rPr lang="en-US" sz="1200" dirty="0">
                <a:solidFill>
                  <a:srgbClr val="FF3300"/>
                </a:solidFill>
              </a:rPr>
              <a:t>n</a:t>
            </a:r>
            <a:r>
              <a:rPr lang="en-US" sz="1200" dirty="0"/>
              <a:t>; </a:t>
            </a:r>
            <a:r>
              <a:rPr lang="en-US" sz="1200" dirty="0" err="1"/>
              <a:t>i</a:t>
            </a:r>
            <a:r>
              <a:rPr lang="en-US" sz="1200" dirty="0"/>
              <a:t>++ )</a:t>
            </a:r>
          </a:p>
          <a:p>
            <a:r>
              <a:rPr lang="en-US" sz="1200" dirty="0"/>
              <a:t>   for ( </a:t>
            </a:r>
            <a:r>
              <a:rPr lang="en-US" sz="1200" dirty="0" err="1"/>
              <a:t>int</a:t>
            </a:r>
            <a:r>
              <a:rPr lang="en-US" sz="1200" dirty="0"/>
              <a:t> j = 0; j &lt; </a:t>
            </a:r>
            <a:r>
              <a:rPr lang="en-US" sz="1200" dirty="0" err="1">
                <a:solidFill>
                  <a:srgbClr val="FF3300"/>
                </a:solidFill>
              </a:rPr>
              <a:t>i</a:t>
            </a:r>
            <a:r>
              <a:rPr lang="en-US" sz="1200" dirty="0">
                <a:solidFill>
                  <a:srgbClr val="FF3300"/>
                </a:solidFill>
              </a:rPr>
              <a:t>*</a:t>
            </a:r>
            <a:r>
              <a:rPr lang="en-US" sz="1200" dirty="0" err="1">
                <a:solidFill>
                  <a:srgbClr val="FF3300"/>
                </a:solidFill>
              </a:rPr>
              <a:t>i</a:t>
            </a:r>
            <a:r>
              <a:rPr lang="en-US" sz="1200" dirty="0"/>
              <a:t>; j++ )</a:t>
            </a:r>
          </a:p>
          <a:p>
            <a:r>
              <a:rPr lang="en-US" sz="1200" dirty="0"/>
              <a:t>      for ( </a:t>
            </a:r>
            <a:r>
              <a:rPr lang="en-US" sz="1200" dirty="0" err="1"/>
              <a:t>int</a:t>
            </a:r>
            <a:r>
              <a:rPr lang="en-US" sz="1200" dirty="0"/>
              <a:t> k = 0; k &lt; </a:t>
            </a:r>
            <a:r>
              <a:rPr lang="en-US" sz="1200" dirty="0">
                <a:solidFill>
                  <a:srgbClr val="FF3300"/>
                </a:solidFill>
              </a:rPr>
              <a:t>j</a:t>
            </a:r>
            <a:r>
              <a:rPr lang="en-US" sz="1200" dirty="0"/>
              <a:t>; k++)</a:t>
            </a:r>
          </a:p>
          <a:p>
            <a:r>
              <a:rPr lang="en-US" sz="1200" dirty="0"/>
              <a:t>         sum++;</a:t>
            </a:r>
          </a:p>
          <a:p>
            <a:r>
              <a:rPr lang="en-US" dirty="0"/>
              <a:t>O(N^5)</a:t>
            </a:r>
          </a:p>
          <a:p>
            <a:endParaRPr lang="en-US" dirty="0"/>
          </a:p>
          <a:p>
            <a:r>
              <a:rPr lang="en-US" sz="1200" dirty="0"/>
              <a:t>for (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= 0; </a:t>
            </a:r>
            <a:r>
              <a:rPr lang="en-US" sz="1200" dirty="0" err="1"/>
              <a:t>i</a:t>
            </a:r>
            <a:r>
              <a:rPr lang="en-US" sz="1200" dirty="0"/>
              <a:t> &lt; </a:t>
            </a:r>
            <a:r>
              <a:rPr lang="en-US" sz="1200" dirty="0">
                <a:solidFill>
                  <a:srgbClr val="FF3300"/>
                </a:solidFill>
              </a:rPr>
              <a:t>p</a:t>
            </a:r>
            <a:r>
              <a:rPr lang="en-US" sz="1200" dirty="0"/>
              <a:t>; </a:t>
            </a:r>
            <a:r>
              <a:rPr lang="en-US" sz="1200" dirty="0" err="1"/>
              <a:t>i</a:t>
            </a:r>
            <a:r>
              <a:rPr lang="en-US" sz="1200" dirty="0"/>
              <a:t>++ )</a:t>
            </a:r>
          </a:p>
          <a:p>
            <a:r>
              <a:rPr lang="en-US" sz="1200" dirty="0"/>
              <a:t>   for ( </a:t>
            </a:r>
            <a:r>
              <a:rPr lang="en-US" sz="1200" dirty="0" err="1"/>
              <a:t>int</a:t>
            </a:r>
            <a:r>
              <a:rPr lang="en-US" sz="1200" dirty="0"/>
              <a:t> j = 0; j &lt; </a:t>
            </a:r>
            <a:r>
              <a:rPr lang="en-US" sz="1200" dirty="0" err="1">
                <a:solidFill>
                  <a:srgbClr val="FF3300"/>
                </a:solidFill>
              </a:rPr>
              <a:t>i</a:t>
            </a:r>
            <a:r>
              <a:rPr lang="en-US" sz="1200" dirty="0">
                <a:solidFill>
                  <a:srgbClr val="FF3300"/>
                </a:solidFill>
              </a:rPr>
              <a:t>*</a:t>
            </a:r>
            <a:r>
              <a:rPr lang="en-US" sz="1200" dirty="0" err="1">
                <a:solidFill>
                  <a:srgbClr val="FF3300"/>
                </a:solidFill>
              </a:rPr>
              <a:t>i</a:t>
            </a:r>
            <a:r>
              <a:rPr lang="en-US" sz="1200" dirty="0"/>
              <a:t>; j++ )</a:t>
            </a:r>
          </a:p>
          <a:p>
            <a:r>
              <a:rPr lang="en-US" sz="1200" dirty="0"/>
              <a:t>      for ( </a:t>
            </a:r>
            <a:r>
              <a:rPr lang="en-US" sz="1200" dirty="0" err="1"/>
              <a:t>int</a:t>
            </a:r>
            <a:r>
              <a:rPr lang="en-US" sz="1200" dirty="0"/>
              <a:t> k = 0; k &lt; </a:t>
            </a:r>
            <a:r>
              <a:rPr lang="en-US" sz="1200" dirty="0" err="1">
                <a:solidFill>
                  <a:srgbClr val="FF3300"/>
                </a:solidFill>
              </a:rPr>
              <a:t>i</a:t>
            </a:r>
            <a:r>
              <a:rPr lang="en-US" sz="1200" dirty="0"/>
              <a:t>; k++)</a:t>
            </a:r>
          </a:p>
          <a:p>
            <a:r>
              <a:rPr lang="en-US" sz="1200" dirty="0"/>
              <a:t>         sum++;</a:t>
            </a:r>
          </a:p>
          <a:p>
            <a:r>
              <a:rPr lang="en-US" dirty="0"/>
              <a:t>O(p^4)</a:t>
            </a:r>
          </a:p>
          <a:p>
            <a:endParaRPr lang="en-US" dirty="0"/>
          </a:p>
          <a:p>
            <a:r>
              <a:rPr lang="en-US" sz="1200" dirty="0"/>
              <a:t>for (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= 0; </a:t>
            </a:r>
            <a:r>
              <a:rPr lang="en-US" sz="1200" dirty="0" err="1"/>
              <a:t>i</a:t>
            </a:r>
            <a:r>
              <a:rPr lang="en-US" sz="1200" dirty="0"/>
              <a:t> &lt; </a:t>
            </a:r>
            <a:r>
              <a:rPr lang="en-US" sz="1200" dirty="0">
                <a:solidFill>
                  <a:srgbClr val="FF3300"/>
                </a:solidFill>
              </a:rPr>
              <a:t>n</a:t>
            </a:r>
            <a:r>
              <a:rPr lang="en-US" sz="1200" dirty="0"/>
              <a:t>; </a:t>
            </a:r>
            <a:r>
              <a:rPr lang="en-US" sz="1200" dirty="0" err="1"/>
              <a:t>i</a:t>
            </a:r>
            <a:r>
              <a:rPr lang="en-US" sz="1200" dirty="0"/>
              <a:t>++ 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  Circ </a:t>
            </a:r>
            <a:r>
              <a:rPr lang="en-US" sz="1200" dirty="0" err="1"/>
              <a:t>arr</a:t>
            </a:r>
            <a:r>
              <a:rPr lang="en-US" sz="1200" dirty="0"/>
              <a:t>[</a:t>
            </a:r>
            <a:r>
              <a:rPr lang="en-US" sz="1200" dirty="0">
                <a:solidFill>
                  <a:srgbClr val="FF0000"/>
                </a:solidFill>
              </a:rPr>
              <a:t>n</a:t>
            </a:r>
            <a:r>
              <a:rPr lang="en-US" sz="1200" dirty="0"/>
              <a:t>];  </a:t>
            </a:r>
          </a:p>
          <a:p>
            <a:endParaRPr lang="en-US" sz="800" dirty="0"/>
          </a:p>
          <a:p>
            <a:r>
              <a:rPr lang="en-US" sz="1200" dirty="0"/>
              <a:t>    </a:t>
            </a:r>
            <a:r>
              <a:rPr lang="en-US" sz="1200" dirty="0" err="1"/>
              <a:t>arr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].</a:t>
            </a:r>
            <a:r>
              <a:rPr lang="en-US" sz="1200" dirty="0" err="1"/>
              <a:t>setRadius</a:t>
            </a:r>
            <a:r>
              <a:rPr lang="en-US" sz="1200" dirty="0"/>
              <a:t>(</a:t>
            </a:r>
            <a:r>
              <a:rPr lang="en-US" sz="1200" dirty="0" err="1"/>
              <a:t>i</a:t>
            </a:r>
            <a:r>
              <a:rPr lang="en-US" sz="1200" dirty="0"/>
              <a:t>);</a:t>
            </a:r>
          </a:p>
          <a:p>
            <a:r>
              <a:rPr lang="en-US" sz="1200" dirty="0"/>
              <a:t>}</a:t>
            </a:r>
          </a:p>
          <a:p>
            <a:r>
              <a:rPr lang="en-US" dirty="0"/>
              <a:t>O(n^2)</a:t>
            </a:r>
            <a:r>
              <a:rPr lang="en-US" baseline="0" dirty="0"/>
              <a:t> because we create a new array of N items during each iteration of the loop. This will cause N constructors to run every time we do: “Circ </a:t>
            </a:r>
            <a:r>
              <a:rPr lang="en-US" baseline="0" dirty="0" err="1"/>
              <a:t>arr</a:t>
            </a:r>
            <a:r>
              <a:rPr lang="en-US" baseline="0" dirty="0"/>
              <a:t>[n];” and N destructors to run every time we hit the bottom } of the loop.  So N iterations * (N constructors run + N destructors run during each iteration of the loop) is n^2</a:t>
            </a:r>
          </a:p>
          <a:p>
            <a:endParaRPr lang="en-US" baseline="0" dirty="0"/>
          </a:p>
          <a:p>
            <a:r>
              <a:rPr lang="en-US" sz="1200" dirty="0">
                <a:solidFill>
                  <a:schemeClr val="tx1"/>
                </a:solidFill>
              </a:rPr>
              <a:t>or (</a:t>
            </a:r>
            <a:r>
              <a:rPr lang="en-US" sz="1200" dirty="0" err="1">
                <a:solidFill>
                  <a:schemeClr val="tx1"/>
                </a:solidFill>
              </a:rPr>
              <a:t>int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i</a:t>
            </a:r>
            <a:r>
              <a:rPr lang="en-US" sz="1200" dirty="0">
                <a:solidFill>
                  <a:schemeClr val="tx1"/>
                </a:solidFill>
              </a:rPr>
              <a:t>=0 ; </a:t>
            </a:r>
            <a:r>
              <a:rPr lang="en-US" sz="1200" dirty="0" err="1">
                <a:solidFill>
                  <a:schemeClr val="tx1"/>
                </a:solidFill>
              </a:rPr>
              <a:t>i</a:t>
            </a:r>
            <a:r>
              <a:rPr lang="en-US" sz="1200" dirty="0">
                <a:solidFill>
                  <a:schemeClr val="tx1"/>
                </a:solidFill>
              </a:rPr>
              <a:t> &lt; </a:t>
            </a:r>
            <a:r>
              <a:rPr lang="en-US" sz="1200" dirty="0">
                <a:solidFill>
                  <a:srgbClr val="FF0000"/>
                </a:solidFill>
              </a:rPr>
              <a:t>n</a:t>
            </a:r>
            <a:r>
              <a:rPr lang="en-US" sz="1200" dirty="0">
                <a:solidFill>
                  <a:schemeClr val="tx1"/>
                </a:solidFill>
              </a:rPr>
              <a:t> ; </a:t>
            </a:r>
            <a:r>
              <a:rPr lang="en-US" sz="1200" dirty="0" err="1">
                <a:solidFill>
                  <a:schemeClr val="tx1"/>
                </a:solidFill>
              </a:rPr>
              <a:t>i</a:t>
            </a:r>
            <a:r>
              <a:rPr lang="en-US" sz="1200" dirty="0">
                <a:solidFill>
                  <a:schemeClr val="tx1"/>
                </a:solidFill>
              </a:rPr>
              <a:t>++)</a:t>
            </a:r>
          </a:p>
          <a:p>
            <a:r>
              <a:rPr lang="en-US" sz="1200" dirty="0">
                <a:solidFill>
                  <a:schemeClr val="tx1"/>
                </a:solidFill>
              </a:rPr>
              <a:t>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int</a:t>
            </a:r>
            <a:r>
              <a:rPr lang="en-US" sz="1200" dirty="0">
                <a:solidFill>
                  <a:schemeClr val="tx1"/>
                </a:solidFill>
              </a:rPr>
              <a:t> k = </a:t>
            </a:r>
            <a:r>
              <a:rPr lang="en-US" sz="1200" dirty="0" err="1">
                <a:solidFill>
                  <a:srgbClr val="FF3300"/>
                </a:solidFill>
              </a:rPr>
              <a:t>i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while (k &gt; 1)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 sum++;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 </a:t>
            </a:r>
            <a:r>
              <a:rPr lang="en-US" sz="1200" dirty="0">
                <a:solidFill>
                  <a:srgbClr val="FF3300"/>
                </a:solidFill>
              </a:rPr>
              <a:t>k = k/2;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}</a:t>
            </a:r>
          </a:p>
          <a:p>
            <a:r>
              <a:rPr lang="en-US" sz="1200" dirty="0">
                <a:solidFill>
                  <a:schemeClr val="tx1"/>
                </a:solidFill>
              </a:rPr>
              <a:t>}</a:t>
            </a:r>
          </a:p>
          <a:p>
            <a:r>
              <a:rPr lang="en-US" baseline="0" dirty="0"/>
              <a:t>O(n*log(n))</a:t>
            </a:r>
          </a:p>
          <a:p>
            <a:endParaRPr lang="en-US" baseline="0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75E326-1880-4C11-8F70-A5E6C5949A4A}" type="slidenum">
              <a:rPr lang="en-US"/>
              <a:pPr/>
              <a:t>29</a:t>
            </a:fld>
            <a:endParaRPr lang="en-US"/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75E326-1880-4C11-8F70-A5E6C5949A4A}" type="slidenum">
              <a:rPr lang="en-US"/>
              <a:pPr/>
              <a:t>30</a:t>
            </a:fld>
            <a:endParaRPr lang="en-US"/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04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5C2A14-D754-4594-A2D6-E0B6A443473D}" type="slidenum">
              <a:rPr lang="en-US"/>
              <a:pPr/>
              <a:t>31</a:t>
            </a:fld>
            <a:endParaRPr lang="en-US"/>
          </a:p>
        </p:txBody>
      </p:sp>
      <p:sp>
        <p:nvSpPr>
          <p:cNvPr id="71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Upper</a:t>
            </a:r>
            <a:r>
              <a:rPr lang="en-US" baseline="0" dirty="0"/>
              <a:t> left: O(n^2*q)</a:t>
            </a:r>
          </a:p>
          <a:p>
            <a:r>
              <a:rPr lang="en-US" baseline="0" dirty="0"/>
              <a:t>Upper right: O(n^2)</a:t>
            </a:r>
          </a:p>
          <a:p>
            <a:r>
              <a:rPr lang="en-US" baseline="0" dirty="0"/>
              <a:t>Lower left: O(n+q^2)</a:t>
            </a:r>
          </a:p>
          <a:p>
            <a:r>
              <a:rPr lang="en-US" baseline="0" dirty="0"/>
              <a:t>Lower right: O(</a:t>
            </a:r>
            <a:r>
              <a:rPr lang="en-US" baseline="0" dirty="0" err="1"/>
              <a:t>n+q</a:t>
            </a:r>
            <a:r>
              <a:rPr lang="en-US" baseline="0" dirty="0"/>
              <a:t>)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75A957-22FF-4058-8B01-9D4067427FC6}" type="slidenum">
              <a:rPr lang="en-US"/>
              <a:pPr/>
              <a:t>32</a:t>
            </a:fld>
            <a:endParaRPr lang="en-US"/>
          </a:p>
        </p:txBody>
      </p:sp>
      <p:sp>
        <p:nvSpPr>
          <p:cNvPr id="72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57712" cy="3417887"/>
          </a:xfrm>
          <a:ln/>
        </p:spPr>
      </p:sp>
      <p:sp>
        <p:nvSpPr>
          <p:cNvPr id="72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64DAD3-D707-48AE-BD8B-307405B604D8}" type="slidenum">
              <a:rPr lang="en-US"/>
              <a:pPr/>
              <a:t>33</a:t>
            </a:fld>
            <a:endParaRPr lang="en-US"/>
          </a:p>
        </p:txBody>
      </p:sp>
      <p:sp>
        <p:nvSpPr>
          <p:cNvPr id="72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57712" cy="3417887"/>
          </a:xfrm>
          <a:ln/>
        </p:spPr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170D8A-0089-4FD6-BEA7-F2592320CE3E}" type="slidenum">
              <a:rPr lang="en-US"/>
              <a:pPr/>
              <a:t>4</a:t>
            </a:fld>
            <a:endParaRPr lang="en-US"/>
          </a:p>
        </p:txBody>
      </p:sp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4C4D65-B70B-4F73-BBA5-AA8AB6CCA459}" type="slidenum">
              <a:rPr lang="en-US"/>
              <a:pPr/>
              <a:t>34</a:t>
            </a:fld>
            <a:endParaRPr lang="en-US"/>
          </a:p>
        </p:txBody>
      </p:sp>
      <p:sp>
        <p:nvSpPr>
          <p:cNvPr id="71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914AD-2083-4695-9777-0164381C5B54}" type="slidenum">
              <a:rPr lang="en-US"/>
              <a:pPr/>
              <a:t>35</a:t>
            </a:fld>
            <a:endParaRPr lang="en-US"/>
          </a:p>
        </p:txBody>
      </p:sp>
      <p:sp>
        <p:nvSpPr>
          <p:cNvPr id="72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371CD9-349F-4642-8790-2EED1866171F}" type="slidenum">
              <a:rPr lang="en-US"/>
              <a:pPr/>
              <a:t>36</a:t>
            </a:fld>
            <a:endParaRPr lang="en-US"/>
          </a:p>
        </p:txBody>
      </p:sp>
      <p:sp>
        <p:nvSpPr>
          <p:cNvPr id="70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ECECC9-50D2-49F5-A83B-0851521A6E3D}" type="slidenum">
              <a:rPr lang="en-US"/>
              <a:pPr/>
              <a:t>37</a:t>
            </a:fld>
            <a:endParaRPr lang="en-US"/>
          </a:p>
        </p:txBody>
      </p:sp>
      <p:sp>
        <p:nvSpPr>
          <p:cNvPr id="69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ECECC9-50D2-49F5-A83B-0851521A6E3D}" type="slidenum">
              <a:rPr lang="en-US"/>
              <a:pPr/>
              <a:t>38</a:t>
            </a:fld>
            <a:endParaRPr lang="en-US"/>
          </a:p>
        </p:txBody>
      </p:sp>
      <p:sp>
        <p:nvSpPr>
          <p:cNvPr id="69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973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ECECC9-50D2-49F5-A83B-0851521A6E3D}" type="slidenum">
              <a:rPr lang="en-US"/>
              <a:pPr/>
              <a:t>39</a:t>
            </a:fld>
            <a:endParaRPr lang="en-US"/>
          </a:p>
        </p:txBody>
      </p:sp>
      <p:sp>
        <p:nvSpPr>
          <p:cNvPr id="69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744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431486-13A4-4C4D-84AC-589447C51FCD}" type="slidenum">
              <a:rPr lang="en-US"/>
              <a:pPr/>
              <a:t>40</a:t>
            </a:fld>
            <a:endParaRPr lang="en-US"/>
          </a:p>
        </p:txBody>
      </p:sp>
      <p:sp>
        <p:nvSpPr>
          <p:cNvPr id="69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42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62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FDEB37-68DD-4322-965E-15B1BCF4CF5B}" type="slidenum">
              <a:rPr lang="en-US"/>
              <a:pPr/>
              <a:t>43</a:t>
            </a:fld>
            <a:endParaRPr lang="en-US"/>
          </a:p>
        </p:txBody>
      </p:sp>
      <p:sp>
        <p:nvSpPr>
          <p:cNvPr id="73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0BD53E-AEA3-464F-B7E4-254F3D48500B}" type="slidenum">
              <a:rPr lang="en-US"/>
              <a:pPr/>
              <a:t>5</a:t>
            </a:fld>
            <a:endParaRPr lang="en-US"/>
          </a:p>
        </p:txBody>
      </p:sp>
      <p:sp>
        <p:nvSpPr>
          <p:cNvPr id="68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A1F2E6-C0EF-4E0B-B269-EE1201661655}" type="slidenum">
              <a:rPr lang="en-US"/>
              <a:pPr/>
              <a:t>6</a:t>
            </a:fld>
            <a:endParaRPr lang="en-US"/>
          </a:p>
        </p:txBody>
      </p:sp>
      <p:sp>
        <p:nvSpPr>
          <p:cNvPr id="534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45F382-A4C5-4B23-9653-AECF83CCA305}" type="slidenum">
              <a:rPr lang="en-US"/>
              <a:pPr/>
              <a:t>7</a:t>
            </a:fld>
            <a:endParaRPr lang="en-US"/>
          </a:p>
        </p:txBody>
      </p:sp>
      <p:sp>
        <p:nvSpPr>
          <p:cNvPr id="67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F5E78B-AFE2-4E36-A44D-67DE8F2E7198}" type="slidenum">
              <a:rPr lang="en-US"/>
              <a:pPr/>
              <a:t>8</a:t>
            </a:fld>
            <a:endParaRPr lang="en-US"/>
          </a:p>
        </p:txBody>
      </p:sp>
      <p:sp>
        <p:nvSpPr>
          <p:cNvPr id="67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50B2EB-0413-4AFB-9DE1-65B7A0EEED18}" type="slidenum">
              <a:rPr lang="en-US"/>
              <a:pPr/>
              <a:t>9</a:t>
            </a:fld>
            <a:endParaRPr lang="en-US"/>
          </a:p>
        </p:txBody>
      </p:sp>
      <p:sp>
        <p:nvSpPr>
          <p:cNvPr id="67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D3913D-C59B-49DD-BB71-B26075A260BF}" type="slidenum">
              <a:rPr lang="en-US"/>
              <a:pPr/>
              <a:t>10</a:t>
            </a:fld>
            <a:endParaRPr lang="en-US"/>
          </a:p>
        </p:txBody>
      </p:sp>
      <p:sp>
        <p:nvSpPr>
          <p:cNvPr id="68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DDA530-81F1-401A-A6A5-D2C07894AF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05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83A127-DE79-427C-8AC9-449A5B699EB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2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76D41F-A08C-4579-9CA5-498E1E7FE3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7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1492250" y="-53975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76CF355-7F7A-4AD1-BBB7-0644132B83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89F0A3-50AA-4A7B-9E0B-E6D93150F5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AB6932-276B-402D-A08B-4C194E7A942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7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64D31E-AF63-4032-9DE7-A307BD1700E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22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55C6C9-9788-4BAB-B7AB-6DBC6B25EE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0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8621DE-2D7F-44F3-B4E5-FDBBA24CB5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47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FD052B-1585-476C-82A0-EE4DFE469D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2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A58E7B-26A0-4982-8B0D-F01EE616B8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D1365-6119-4659-B683-5BB5D931C2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8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492250" y="-53975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641ADF10-C1B5-4117-BAC9-4F77A5AD520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98374-A852-4CE4-BE32-7AA4D8016EDB}" type="slidenum">
              <a:rPr lang="en-US"/>
              <a:pPr/>
              <a:t>1</a:t>
            </a:fld>
            <a:endParaRPr lang="en-US"/>
          </a:p>
        </p:txBody>
      </p:sp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 #10</a:t>
            </a:r>
            <a:endParaRPr lang="en-US" dirty="0"/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085850"/>
            <a:ext cx="8264525" cy="12763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000" dirty="0">
                <a:solidFill>
                  <a:srgbClr val="6600CC"/>
                </a:solidFill>
              </a:rPr>
              <a:t>Big-O aka “How Fast Is that Algorithm?”</a:t>
            </a:r>
          </a:p>
          <a:p>
            <a:pPr>
              <a:lnSpc>
                <a:spcPct val="80000"/>
              </a:lnSpc>
            </a:pPr>
            <a:r>
              <a:rPr lang="en-US" sz="3000" dirty="0">
                <a:solidFill>
                  <a:srgbClr val="6600CC"/>
                </a:solidFill>
              </a:rPr>
              <a:t>Sorting Algorithms, part I</a:t>
            </a:r>
          </a:p>
          <a:p>
            <a:pPr>
              <a:lnSpc>
                <a:spcPct val="80000"/>
              </a:lnSpc>
            </a:pPr>
            <a:r>
              <a:rPr lang="en-US" sz="3000" dirty="0">
                <a:solidFill>
                  <a:srgbClr val="6600CC"/>
                </a:solidFill>
              </a:rPr>
              <a:t>Appendix - </a:t>
            </a:r>
            <a:r>
              <a:rPr lang="en-US" sz="3000" dirty="0" err="1">
                <a:solidFill>
                  <a:srgbClr val="6600CC"/>
                </a:solidFill>
              </a:rPr>
              <a:t>ShellSort</a:t>
            </a:r>
            <a:endParaRPr lang="en-US" sz="3000" dirty="0">
              <a:solidFill>
                <a:srgbClr val="66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71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CB44F-9645-4455-B2F3-AE5B592E5CDA}" type="slidenum">
              <a:rPr lang="en-US"/>
              <a:pPr/>
              <a:t>10</a:t>
            </a:fld>
            <a:endParaRPr lang="en-US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How Fast is That Algorithm?</a:t>
            </a:r>
          </a:p>
        </p:txBody>
      </p:sp>
      <p:sp>
        <p:nvSpPr>
          <p:cNvPr id="680963" name="Text Box 3"/>
          <p:cNvSpPr txBox="1">
            <a:spLocks noChangeArrowheads="1"/>
          </p:cNvSpPr>
          <p:nvPr/>
        </p:nvSpPr>
        <p:spPr bwMode="auto">
          <a:xfrm>
            <a:off x="381000" y="914400"/>
            <a:ext cx="8486775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“I’m trying to sort </a:t>
            </a:r>
            <a:r>
              <a:rPr lang="en-US" sz="2400">
                <a:solidFill>
                  <a:srgbClr val="A50021"/>
                </a:solidFill>
              </a:rPr>
              <a:t>N numbers</a:t>
            </a:r>
            <a:r>
              <a:rPr lang="en-US" sz="2400"/>
              <a:t>.”</a:t>
            </a:r>
          </a:p>
          <a:p>
            <a:pPr algn="ctr"/>
            <a:r>
              <a:rPr lang="en-US" sz="2400"/>
              <a:t>“</a:t>
            </a:r>
            <a:r>
              <a:rPr lang="en-US" sz="2400">
                <a:solidFill>
                  <a:schemeClr val="accent2"/>
                </a:solidFill>
              </a:rPr>
              <a:t>Algorithm A</a:t>
            </a:r>
            <a:r>
              <a:rPr lang="en-US" sz="2400"/>
              <a:t> takes </a:t>
            </a:r>
            <a:r>
              <a:rPr lang="en-US" sz="2400">
                <a:solidFill>
                  <a:schemeClr val="accent2"/>
                </a:solidFill>
              </a:rPr>
              <a:t>5·N</a:t>
            </a:r>
            <a:r>
              <a:rPr lang="en-US" sz="2400" baseline="30000">
                <a:solidFill>
                  <a:schemeClr val="accent2"/>
                </a:solidFill>
              </a:rPr>
              <a:t>2</a:t>
            </a:r>
            <a:r>
              <a:rPr lang="en-US" sz="2400">
                <a:solidFill>
                  <a:schemeClr val="accent2"/>
                </a:solidFill>
              </a:rPr>
              <a:t> </a:t>
            </a:r>
            <a:r>
              <a:rPr lang="en-US" sz="2400">
                <a:solidFill>
                  <a:schemeClr val="tx1"/>
                </a:solidFill>
              </a:rPr>
              <a:t>instructions</a:t>
            </a:r>
            <a:r>
              <a:rPr lang="en-US" sz="2400"/>
              <a:t> to do that.”</a:t>
            </a:r>
          </a:p>
          <a:p>
            <a:pPr algn="ctr"/>
            <a:r>
              <a:rPr lang="en-US" sz="2400"/>
              <a:t>“</a:t>
            </a:r>
            <a:r>
              <a:rPr lang="en-US" sz="2400">
                <a:solidFill>
                  <a:srgbClr val="6600CC"/>
                </a:solidFill>
              </a:rPr>
              <a:t>Algorithm B</a:t>
            </a:r>
            <a:r>
              <a:rPr lang="en-US" sz="2400"/>
              <a:t> takes </a:t>
            </a:r>
            <a:r>
              <a:rPr lang="en-US" sz="2400">
                <a:solidFill>
                  <a:srgbClr val="6600CC"/>
                </a:solidFill>
              </a:rPr>
              <a:t>37,000·N</a:t>
            </a:r>
            <a:r>
              <a:rPr lang="en-US" sz="2400"/>
              <a:t> instructions to do that.”</a:t>
            </a:r>
          </a:p>
          <a:p>
            <a:pPr algn="ctr"/>
            <a:endParaRPr lang="en-US" sz="1000"/>
          </a:p>
        </p:txBody>
      </p:sp>
      <p:sp>
        <p:nvSpPr>
          <p:cNvPr id="680974" name="Rectangle 14"/>
          <p:cNvSpPr>
            <a:spLocks noChangeArrowheads="1"/>
          </p:cNvSpPr>
          <p:nvPr/>
        </p:nvSpPr>
        <p:spPr bwMode="auto">
          <a:xfrm>
            <a:off x="457200" y="2209800"/>
            <a:ext cx="83820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3FFF3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457200" indent="-457200"/>
            <a:endParaRPr lang="en-US" sz="2400"/>
          </a:p>
          <a:p>
            <a:pPr marL="457200" indent="-457200"/>
            <a:r>
              <a:rPr lang="en-US" sz="2400">
                <a:solidFill>
                  <a:srgbClr val="6600CC"/>
                </a:solidFill>
              </a:rPr>
              <a:t>Cool!</a:t>
            </a:r>
            <a:r>
              <a:rPr lang="en-US" sz="2400"/>
              <a:t> When we measure this way, we get two benefits:</a:t>
            </a:r>
          </a:p>
          <a:p>
            <a:pPr marL="457200" indent="-457200"/>
            <a:endParaRPr lang="en-US" sz="2400"/>
          </a:p>
          <a:p>
            <a:pPr marL="457200" indent="-457200">
              <a:buFontTx/>
              <a:buAutoNum type="arabicPeriod"/>
            </a:pPr>
            <a:r>
              <a:rPr lang="en-US" sz="2400"/>
              <a:t>We can </a:t>
            </a:r>
            <a:r>
              <a:rPr lang="en-US" sz="2400">
                <a:solidFill>
                  <a:srgbClr val="6600CC"/>
                </a:solidFill>
              </a:rPr>
              <a:t>compare</a:t>
            </a:r>
            <a:r>
              <a:rPr lang="en-US" sz="2400"/>
              <a:t> two algorithms for a </a:t>
            </a:r>
            <a:r>
              <a:rPr lang="en-US" sz="2400">
                <a:solidFill>
                  <a:srgbClr val="6600CC"/>
                </a:solidFill>
              </a:rPr>
              <a:t>given sized input</a:t>
            </a:r>
            <a:r>
              <a:rPr lang="en-US" sz="2400"/>
              <a:t>.</a:t>
            </a:r>
          </a:p>
          <a:p>
            <a:pPr marL="457200" indent="-457200">
              <a:buFontTx/>
              <a:buAutoNum type="arabicPeriod"/>
            </a:pPr>
            <a:endParaRPr lang="en-US" sz="2400"/>
          </a:p>
          <a:p>
            <a:pPr marL="457200" indent="-457200">
              <a:buFontTx/>
              <a:buAutoNum type="arabicPeriod"/>
            </a:pPr>
            <a:r>
              <a:rPr lang="en-US" sz="2400"/>
              <a:t>We can </a:t>
            </a:r>
            <a:r>
              <a:rPr lang="en-US" sz="2400">
                <a:solidFill>
                  <a:srgbClr val="6600CC"/>
                </a:solidFill>
              </a:rPr>
              <a:t>predict</a:t>
            </a:r>
            <a:r>
              <a:rPr lang="en-US" sz="2400"/>
              <a:t> the performance of those algorithms</a:t>
            </a:r>
            <a:br>
              <a:rPr lang="en-US" sz="2400"/>
            </a:br>
            <a:r>
              <a:rPr lang="en-US" sz="2400"/>
              <a:t>when they are </a:t>
            </a:r>
            <a:r>
              <a:rPr lang="en-US" sz="2400">
                <a:solidFill>
                  <a:srgbClr val="6600CC"/>
                </a:solidFill>
              </a:rPr>
              <a:t>applied to less or more data</a:t>
            </a:r>
            <a:r>
              <a:rPr lang="en-US" sz="2400"/>
              <a:t>.</a:t>
            </a:r>
          </a:p>
          <a:p>
            <a:pPr marL="457200" indent="-457200"/>
            <a:endParaRPr lang="en-US" sz="2400"/>
          </a:p>
        </p:txBody>
      </p:sp>
      <p:sp>
        <p:nvSpPr>
          <p:cNvPr id="680976" name="Rectangle 16"/>
          <p:cNvSpPr>
            <a:spLocks noChangeArrowheads="1"/>
          </p:cNvSpPr>
          <p:nvPr/>
        </p:nvSpPr>
        <p:spPr bwMode="auto">
          <a:xfrm>
            <a:off x="838200" y="5181600"/>
            <a:ext cx="7505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This is the idea behind the </a:t>
            </a:r>
            <a:r>
              <a:rPr lang="en-US" sz="2400">
                <a:solidFill>
                  <a:schemeClr val="accent2"/>
                </a:solidFill>
              </a:rPr>
              <a:t>“Big-O” concept</a:t>
            </a:r>
            <a:r>
              <a:rPr lang="en-US" sz="2400"/>
              <a:t> used in </a:t>
            </a:r>
            <a:br>
              <a:rPr lang="en-US" sz="2400"/>
            </a:br>
            <a:r>
              <a:rPr lang="en-US" sz="2400"/>
              <a:t>Computer Science.</a:t>
            </a:r>
          </a:p>
        </p:txBody>
      </p:sp>
      <p:sp>
        <p:nvSpPr>
          <p:cNvPr id="680977" name="Rectangle 17"/>
          <p:cNvSpPr>
            <a:spLocks noChangeArrowheads="1"/>
          </p:cNvSpPr>
          <p:nvPr/>
        </p:nvSpPr>
        <p:spPr bwMode="auto">
          <a:xfrm>
            <a:off x="2646776" y="6248400"/>
            <a:ext cx="39853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No, Let’s learn the details!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974" grpId="0" build="p"/>
      <p:bldP spid="680976" grpId="0"/>
      <p:bldP spid="68097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9266-D3C0-494A-B5C1-2A7FD5E1EC89}" type="slidenum">
              <a:rPr lang="en-US"/>
              <a:pPr/>
              <a:t>11</a:t>
            </a:fld>
            <a:endParaRPr lang="en-US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Big-O: The Concept</a:t>
            </a:r>
          </a:p>
        </p:txBody>
      </p:sp>
      <p:sp>
        <p:nvSpPr>
          <p:cNvPr id="466961" name="Text Box 17"/>
          <p:cNvSpPr txBox="1">
            <a:spLocks noChangeArrowheads="1"/>
          </p:cNvSpPr>
          <p:nvPr/>
        </p:nvSpPr>
        <p:spPr bwMode="auto">
          <a:xfrm>
            <a:off x="-1076325" y="941388"/>
            <a:ext cx="887412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Big-O approach measures an algorithm</a:t>
            </a:r>
          </a:p>
          <a:p>
            <a:pPr algn="ctr"/>
            <a:r>
              <a:rPr lang="en-US" sz="2200"/>
              <a:t>by the </a:t>
            </a:r>
            <a:r>
              <a:rPr lang="en-US" sz="2200">
                <a:solidFill>
                  <a:srgbClr val="6600CC"/>
                </a:solidFill>
              </a:rPr>
              <a:t>gross number of steps </a:t>
            </a:r>
            <a:r>
              <a:rPr lang="en-US" sz="2200"/>
              <a:t>that it requires</a:t>
            </a:r>
          </a:p>
          <a:p>
            <a:pPr algn="ctr"/>
            <a:r>
              <a:rPr lang="en-US" sz="2200"/>
              <a:t>to process an input of </a:t>
            </a:r>
            <a:r>
              <a:rPr lang="en-US" sz="2200">
                <a:solidFill>
                  <a:srgbClr val="6600CC"/>
                </a:solidFill>
              </a:rPr>
              <a:t>size N</a:t>
            </a:r>
          </a:p>
          <a:p>
            <a:pPr algn="ctr"/>
            <a:r>
              <a:rPr lang="en-US" sz="2200"/>
              <a:t>in the </a:t>
            </a:r>
            <a:r>
              <a:rPr lang="en-US" sz="2200">
                <a:solidFill>
                  <a:srgbClr val="FF0000"/>
                </a:solidFill>
              </a:rPr>
              <a:t>WORST CASE scenario</a:t>
            </a:r>
            <a:r>
              <a:rPr lang="en-US" sz="2200"/>
              <a:t>.</a:t>
            </a:r>
            <a:endParaRPr lang="en-US" sz="2200">
              <a:solidFill>
                <a:schemeClr val="accent2"/>
              </a:solidFill>
            </a:endParaRPr>
          </a:p>
        </p:txBody>
      </p:sp>
      <p:sp>
        <p:nvSpPr>
          <p:cNvPr id="466968" name="Text Box 24"/>
          <p:cNvSpPr txBox="1">
            <a:spLocks noChangeArrowheads="1"/>
          </p:cNvSpPr>
          <p:nvPr/>
        </p:nvSpPr>
        <p:spPr bwMode="auto">
          <a:xfrm>
            <a:off x="838200" y="5638800"/>
            <a:ext cx="77073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>
                <a:solidFill>
                  <a:schemeClr val="tx1"/>
                </a:solidFill>
              </a:rPr>
              <a:t>While less specific, this still gives us an overall impression of an algorithm’s </a:t>
            </a:r>
            <a:r>
              <a:rPr lang="en-US" sz="2200">
                <a:solidFill>
                  <a:srgbClr val="FF0000"/>
                </a:solidFill>
              </a:rPr>
              <a:t>worst-case </a:t>
            </a:r>
            <a:r>
              <a:rPr lang="en-US" sz="2200">
                <a:solidFill>
                  <a:schemeClr val="tx1"/>
                </a:solidFill>
              </a:rPr>
              <a:t>efficiency.</a:t>
            </a:r>
          </a:p>
        </p:txBody>
      </p:sp>
      <p:sp>
        <p:nvSpPr>
          <p:cNvPr id="466972" name="Text Box 28"/>
          <p:cNvSpPr txBox="1">
            <a:spLocks noChangeArrowheads="1"/>
          </p:cNvSpPr>
          <p:nvPr/>
        </p:nvSpPr>
        <p:spPr bwMode="auto">
          <a:xfrm>
            <a:off x="115888" y="2514600"/>
            <a:ext cx="88741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We could be specific and say:</a:t>
            </a:r>
          </a:p>
          <a:p>
            <a:pPr algn="ctr"/>
            <a:r>
              <a:rPr lang="en-US" sz="2200"/>
              <a:t>“Algorithm X requires </a:t>
            </a:r>
            <a:r>
              <a:rPr lang="en-US" sz="2200">
                <a:solidFill>
                  <a:srgbClr val="6600CC"/>
                </a:solidFill>
              </a:rPr>
              <a:t>5N</a:t>
            </a:r>
            <a:r>
              <a:rPr lang="en-US" sz="2200" b="1" baseline="30000">
                <a:solidFill>
                  <a:srgbClr val="6600CC"/>
                </a:solidFill>
              </a:rPr>
              <a:t>2</a:t>
            </a:r>
            <a:r>
              <a:rPr lang="en-US" sz="2200">
                <a:solidFill>
                  <a:srgbClr val="6600CC"/>
                </a:solidFill>
              </a:rPr>
              <a:t>+3N+20 steps</a:t>
            </a:r>
            <a:r>
              <a:rPr lang="en-US" sz="2200"/>
              <a:t> to process N items.”</a:t>
            </a:r>
            <a:endParaRPr lang="en-US" sz="2200">
              <a:solidFill>
                <a:schemeClr val="accent2"/>
              </a:solidFill>
            </a:endParaRPr>
          </a:p>
        </p:txBody>
      </p:sp>
      <p:sp>
        <p:nvSpPr>
          <p:cNvPr id="466973" name="Text Box 29"/>
          <p:cNvSpPr txBox="1">
            <a:spLocks noChangeArrowheads="1"/>
          </p:cNvSpPr>
          <p:nvPr/>
        </p:nvSpPr>
        <p:spPr bwMode="auto">
          <a:xfrm>
            <a:off x="106363" y="3557588"/>
            <a:ext cx="88741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But with Big-O, we </a:t>
            </a:r>
            <a:br>
              <a:rPr lang="en-US" sz="2200"/>
            </a:br>
            <a:r>
              <a:rPr lang="en-US" sz="2200">
                <a:solidFill>
                  <a:srgbClr val="FF0000"/>
                </a:solidFill>
              </a:rPr>
              <a:t>ignore</a:t>
            </a:r>
            <a:r>
              <a:rPr lang="en-US" sz="2200"/>
              <a:t> the </a:t>
            </a:r>
            <a:r>
              <a:rPr lang="en-US" sz="2200">
                <a:solidFill>
                  <a:srgbClr val="6600CC"/>
                </a:solidFill>
              </a:rPr>
              <a:t>coefficients</a:t>
            </a:r>
            <a:r>
              <a:rPr lang="en-US" sz="2200"/>
              <a:t> and </a:t>
            </a:r>
            <a:r>
              <a:rPr lang="en-US" sz="2200">
                <a:solidFill>
                  <a:srgbClr val="6600CC"/>
                </a:solidFill>
              </a:rPr>
              <a:t>lower-order terms of the expression</a:t>
            </a:r>
            <a:r>
              <a:rPr lang="en-US" sz="2200"/>
              <a:t>…</a:t>
            </a:r>
            <a:endParaRPr lang="en-US" sz="2200">
              <a:solidFill>
                <a:schemeClr val="accent2"/>
              </a:solidFill>
            </a:endParaRPr>
          </a:p>
        </p:txBody>
      </p:sp>
      <p:sp>
        <p:nvSpPr>
          <p:cNvPr id="466974" name="Text Box 30"/>
          <p:cNvSpPr txBox="1">
            <a:spLocks noChangeArrowheads="1"/>
          </p:cNvSpPr>
          <p:nvPr/>
        </p:nvSpPr>
        <p:spPr bwMode="auto">
          <a:xfrm>
            <a:off x="269875" y="4459288"/>
            <a:ext cx="88741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So we’d say:</a:t>
            </a:r>
          </a:p>
          <a:p>
            <a:pPr algn="ctr"/>
            <a:r>
              <a:rPr lang="en-US" sz="2200">
                <a:solidFill>
                  <a:srgbClr val="006666"/>
                </a:solidFill>
              </a:rPr>
              <a:t>“The Big-O of Algorithm X is N</a:t>
            </a:r>
            <a:r>
              <a:rPr lang="en-US" sz="2200" b="1" baseline="30000">
                <a:solidFill>
                  <a:srgbClr val="006666"/>
                </a:solidFill>
              </a:rPr>
              <a:t>2</a:t>
            </a:r>
            <a:r>
              <a:rPr lang="en-US" sz="2200" b="1">
                <a:solidFill>
                  <a:srgbClr val="006666"/>
                </a:solidFill>
              </a:rPr>
              <a:t>.</a:t>
            </a:r>
            <a:r>
              <a:rPr lang="en-US" sz="2200">
                <a:solidFill>
                  <a:srgbClr val="006666"/>
                </a:solidFill>
              </a:rPr>
              <a:t>”</a:t>
            </a:r>
          </a:p>
        </p:txBody>
      </p:sp>
      <p:pic>
        <p:nvPicPr>
          <p:cNvPr id="466975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50" y="952500"/>
            <a:ext cx="1617663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6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6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961" grpId="0" build="p"/>
      <p:bldP spid="466968" grpId="0"/>
      <p:bldP spid="466972" grpId="0"/>
      <p:bldP spid="466973" grpId="0"/>
      <p:bldP spid="4669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CD799-197D-4BDE-87EB-9E980EF8B340}" type="slidenum">
              <a:rPr lang="en-US"/>
              <a:pPr/>
              <a:t>12</a:t>
            </a:fld>
            <a:endParaRPr lang="en-US"/>
          </a:p>
        </p:txBody>
      </p:sp>
      <p:sp>
        <p:nvSpPr>
          <p:cNvPr id="68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Big-O: The Concept</a:t>
            </a:r>
          </a:p>
        </p:txBody>
      </p:sp>
      <p:sp>
        <p:nvSpPr>
          <p:cNvPr id="683011" name="Text Box 3"/>
          <p:cNvSpPr txBox="1">
            <a:spLocks noChangeArrowheads="1"/>
          </p:cNvSpPr>
          <p:nvPr/>
        </p:nvSpPr>
        <p:spPr bwMode="auto">
          <a:xfrm>
            <a:off x="269875" y="990600"/>
            <a:ext cx="88741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Big-O Idea: </a:t>
            </a:r>
            <a:r>
              <a:rPr lang="en-US" sz="2400">
                <a:solidFill>
                  <a:schemeClr val="accent2"/>
                </a:solidFill>
              </a:rPr>
              <a:t>Use simple functions like </a:t>
            </a:r>
            <a:r>
              <a:rPr lang="en-US" sz="2400">
                <a:solidFill>
                  <a:srgbClr val="A50021"/>
                </a:solidFill>
              </a:rPr>
              <a:t>log(n)</a:t>
            </a:r>
            <a:r>
              <a:rPr lang="en-US" sz="2400">
                <a:solidFill>
                  <a:schemeClr val="accent2"/>
                </a:solidFill>
              </a:rPr>
              <a:t>, </a:t>
            </a:r>
            <a:r>
              <a:rPr lang="en-US" sz="2400">
                <a:solidFill>
                  <a:srgbClr val="A50021"/>
                </a:solidFill>
              </a:rPr>
              <a:t>n</a:t>
            </a:r>
            <a:r>
              <a:rPr lang="en-US" sz="2400">
                <a:solidFill>
                  <a:schemeClr val="accent2"/>
                </a:solidFill>
              </a:rPr>
              <a:t>, </a:t>
            </a:r>
            <a:r>
              <a:rPr lang="en-US" sz="2400">
                <a:solidFill>
                  <a:srgbClr val="A50021"/>
                </a:solidFill>
              </a:rPr>
              <a:t>n</a:t>
            </a:r>
            <a:r>
              <a:rPr lang="en-US" sz="2400" baseline="30000">
                <a:solidFill>
                  <a:srgbClr val="A50021"/>
                </a:solidFill>
              </a:rPr>
              <a:t>2</a:t>
            </a:r>
            <a:r>
              <a:rPr lang="en-US" sz="2400">
                <a:solidFill>
                  <a:schemeClr val="accent2"/>
                </a:solidFill>
              </a:rPr>
              <a:t>, </a:t>
            </a:r>
            <a:r>
              <a:rPr lang="en-US" sz="2400">
                <a:solidFill>
                  <a:srgbClr val="A50021"/>
                </a:solidFill>
              </a:rPr>
              <a:t>n log(n)</a:t>
            </a:r>
            <a:r>
              <a:rPr lang="en-US" sz="2400">
                <a:solidFill>
                  <a:schemeClr val="accent2"/>
                </a:solidFill>
              </a:rPr>
              <a:t>, </a:t>
            </a:r>
            <a:r>
              <a:rPr lang="en-US" sz="2400">
                <a:solidFill>
                  <a:srgbClr val="A50021"/>
                </a:solidFill>
              </a:rPr>
              <a:t>n</a:t>
            </a:r>
            <a:r>
              <a:rPr lang="en-US" sz="2400" baseline="30000">
                <a:solidFill>
                  <a:srgbClr val="A50021"/>
                </a:solidFill>
              </a:rPr>
              <a:t>3</a:t>
            </a:r>
            <a:r>
              <a:rPr lang="en-US" sz="2400">
                <a:solidFill>
                  <a:schemeClr val="accent2"/>
                </a:solidFill>
              </a:rPr>
              <a:t>, etc. to convey how many operations an algorithm must perform to process </a:t>
            </a:r>
            <a:r>
              <a:rPr lang="en-US" sz="2400">
                <a:solidFill>
                  <a:srgbClr val="A50021"/>
                </a:solidFill>
              </a:rPr>
              <a:t>n </a:t>
            </a:r>
            <a:r>
              <a:rPr lang="en-US" sz="2400">
                <a:solidFill>
                  <a:schemeClr val="accent2"/>
                </a:solidFill>
              </a:rPr>
              <a:t>items in the worst case.</a:t>
            </a:r>
          </a:p>
        </p:txBody>
      </p:sp>
      <p:sp>
        <p:nvSpPr>
          <p:cNvPr id="683012" name="Text Box 4"/>
          <p:cNvSpPr txBox="1">
            <a:spLocks noChangeArrowheads="1"/>
          </p:cNvSpPr>
          <p:nvPr/>
        </p:nvSpPr>
        <p:spPr bwMode="auto">
          <a:xfrm>
            <a:off x="347663" y="2362200"/>
            <a:ext cx="87963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“That sorting algorithm is </a:t>
            </a:r>
            <a:r>
              <a:rPr lang="en-US" sz="2400">
                <a:solidFill>
                  <a:srgbClr val="6600CC"/>
                </a:solidFill>
              </a:rPr>
              <a:t>O(n</a:t>
            </a:r>
            <a:r>
              <a:rPr lang="en-US" sz="2400" baseline="30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)</a:t>
            </a:r>
            <a:r>
              <a:rPr lang="en-US" sz="2400">
                <a:solidFill>
                  <a:srgbClr val="006666"/>
                </a:solidFill>
              </a:rPr>
              <a:t>, so to sort</a:t>
            </a:r>
            <a:r>
              <a:rPr lang="en-US" sz="2400">
                <a:solidFill>
                  <a:srgbClr val="6600CC"/>
                </a:solidFill>
              </a:rPr>
              <a:t> n=1000</a:t>
            </a:r>
            <a:r>
              <a:rPr lang="en-US" sz="2400">
                <a:solidFill>
                  <a:srgbClr val="006666"/>
                </a:solidFill>
              </a:rPr>
              <a:t> items it requires roughly </a:t>
            </a:r>
            <a:r>
              <a:rPr lang="en-US" sz="2400">
                <a:solidFill>
                  <a:srgbClr val="6600CC"/>
                </a:solidFill>
              </a:rPr>
              <a:t>1 million</a:t>
            </a:r>
            <a:r>
              <a:rPr lang="en-US" sz="2400">
                <a:solidFill>
                  <a:srgbClr val="006666"/>
                </a:solidFill>
              </a:rPr>
              <a:t> operations.”</a:t>
            </a:r>
          </a:p>
        </p:txBody>
      </p:sp>
      <p:sp>
        <p:nvSpPr>
          <p:cNvPr id="683013" name="Text Box 5"/>
          <p:cNvSpPr txBox="1">
            <a:spLocks noChangeArrowheads="1"/>
          </p:cNvSpPr>
          <p:nvPr/>
        </p:nvSpPr>
        <p:spPr bwMode="auto">
          <a:xfrm>
            <a:off x="347663" y="3521075"/>
            <a:ext cx="87963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“That sorting algorithm is </a:t>
            </a:r>
            <a:r>
              <a:rPr lang="en-US" sz="2400">
                <a:solidFill>
                  <a:srgbClr val="6600CC"/>
                </a:solidFill>
              </a:rPr>
              <a:t>O(n</a:t>
            </a:r>
            <a:r>
              <a:rPr lang="el-GR" sz="2400">
                <a:solidFill>
                  <a:srgbClr val="6600CC"/>
                </a:solidFill>
              </a:rPr>
              <a:t>·</a:t>
            </a:r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n)</a:t>
            </a:r>
            <a:r>
              <a:rPr lang="en-US" sz="2400">
                <a:solidFill>
                  <a:srgbClr val="006666"/>
                </a:solidFill>
              </a:rPr>
              <a:t>, so to sort </a:t>
            </a:r>
            <a:r>
              <a:rPr lang="en-US" sz="2400">
                <a:solidFill>
                  <a:srgbClr val="6600CC"/>
                </a:solidFill>
              </a:rPr>
              <a:t>n=1000</a:t>
            </a:r>
            <a:r>
              <a:rPr lang="en-US" sz="2400">
                <a:solidFill>
                  <a:srgbClr val="006666"/>
                </a:solidFill>
              </a:rPr>
              <a:t> items requires roughly </a:t>
            </a:r>
            <a:r>
              <a:rPr lang="en-US" sz="2400">
                <a:solidFill>
                  <a:srgbClr val="6600CC"/>
                </a:solidFill>
              </a:rPr>
              <a:t>10,000</a:t>
            </a:r>
            <a:r>
              <a:rPr lang="en-US" sz="2400">
                <a:solidFill>
                  <a:srgbClr val="006666"/>
                </a:solidFill>
              </a:rPr>
              <a:t> operations.”</a:t>
            </a:r>
          </a:p>
        </p:txBody>
      </p:sp>
      <p:sp>
        <p:nvSpPr>
          <p:cNvPr id="683014" name="Text Box 6"/>
          <p:cNvSpPr txBox="1">
            <a:spLocks noChangeArrowheads="1"/>
          </p:cNvSpPr>
          <p:nvPr/>
        </p:nvSpPr>
        <p:spPr bwMode="auto">
          <a:xfrm>
            <a:off x="304800" y="4800600"/>
            <a:ext cx="83820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This allows us to easily compare two different algorithms: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“Algorithm A is </a:t>
            </a:r>
            <a:r>
              <a:rPr lang="en-US" sz="2400">
                <a:solidFill>
                  <a:srgbClr val="006666"/>
                </a:solidFill>
              </a:rPr>
              <a:t>O(n</a:t>
            </a:r>
            <a:r>
              <a:rPr lang="en-US" sz="2400" baseline="30000">
                <a:solidFill>
                  <a:srgbClr val="006666"/>
                </a:solidFill>
              </a:rPr>
              <a:t>2</a:t>
            </a:r>
            <a:r>
              <a:rPr lang="en-US" sz="2400">
                <a:solidFill>
                  <a:srgbClr val="006666"/>
                </a:solidFill>
              </a:rPr>
              <a:t>)</a:t>
            </a:r>
            <a:r>
              <a:rPr lang="en-US" sz="2400"/>
              <a:t>, which is much slower than algorithm B which is </a:t>
            </a:r>
            <a:r>
              <a:rPr lang="en-US" sz="2400">
                <a:solidFill>
                  <a:srgbClr val="008080"/>
                </a:solidFill>
              </a:rPr>
              <a:t>O(n</a:t>
            </a:r>
            <a:r>
              <a:rPr lang="el-GR" sz="2400">
                <a:solidFill>
                  <a:srgbClr val="008080"/>
                </a:solidFill>
              </a:rPr>
              <a:t>·</a:t>
            </a:r>
            <a:r>
              <a:rPr lang="en-US" sz="2400">
                <a:solidFill>
                  <a:srgbClr val="008080"/>
                </a:solidFill>
              </a:rPr>
              <a:t>log</a:t>
            </a:r>
            <a:r>
              <a:rPr lang="en-US" sz="2400" baseline="-25000">
                <a:solidFill>
                  <a:srgbClr val="008080"/>
                </a:solidFill>
              </a:rPr>
              <a:t>2</a:t>
            </a:r>
            <a:r>
              <a:rPr lang="en-US" sz="2400">
                <a:solidFill>
                  <a:srgbClr val="008080"/>
                </a:solidFill>
              </a:rPr>
              <a:t>n)</a:t>
            </a:r>
            <a:r>
              <a:rPr lang="en-US" sz="2400">
                <a:solidFill>
                  <a:schemeClr val="tx1"/>
                </a:solidFill>
              </a:rPr>
              <a:t>.”</a:t>
            </a:r>
          </a:p>
        </p:txBody>
      </p:sp>
      <p:sp>
        <p:nvSpPr>
          <p:cNvPr id="683015" name="AutoShape 7"/>
          <p:cNvSpPr>
            <a:spLocks noChangeArrowheads="1"/>
          </p:cNvSpPr>
          <p:nvPr/>
        </p:nvSpPr>
        <p:spPr bwMode="auto">
          <a:xfrm>
            <a:off x="4648200" y="228600"/>
            <a:ext cx="3810000" cy="17526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400"/>
              <a:t>This is pronounced: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“</a:t>
            </a:r>
            <a:r>
              <a:rPr lang="en-US" sz="2400">
                <a:solidFill>
                  <a:srgbClr val="6600CC"/>
                </a:solidFill>
              </a:rPr>
              <a:t>oh of n squared</a:t>
            </a:r>
            <a:r>
              <a:rPr lang="en-US" sz="2400"/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3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3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8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83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3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3012" grpId="0"/>
      <p:bldP spid="683013" grpId="0"/>
      <p:bldP spid="683014" grpId="0"/>
      <p:bldP spid="683015" grpId="0" animBg="1"/>
      <p:bldP spid="68301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9BE1C-6156-46AC-95CD-FAE00D799C02}" type="slidenum">
              <a:rPr lang="en-US"/>
              <a:pPr/>
              <a:t>13</a:t>
            </a:fld>
            <a:endParaRPr lang="en-US"/>
          </a:p>
        </p:txBody>
      </p:sp>
      <p:sp>
        <p:nvSpPr>
          <p:cNvPr id="568324" name="Text Box 4"/>
          <p:cNvSpPr txBox="1">
            <a:spLocks noChangeArrowheads="1"/>
          </p:cNvSpPr>
          <p:nvPr/>
        </p:nvSpPr>
        <p:spPr bwMode="auto">
          <a:xfrm>
            <a:off x="762000" y="3048000"/>
            <a:ext cx="7618413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By </a:t>
            </a:r>
            <a:r>
              <a:rPr lang="en-US" sz="2400" i="1">
                <a:solidFill>
                  <a:srgbClr val="006666"/>
                </a:solidFill>
              </a:rPr>
              <a:t>operations</a:t>
            </a:r>
            <a:r>
              <a:rPr lang="en-US" sz="2400"/>
              <a:t>, we mean any of the following:</a:t>
            </a:r>
          </a:p>
          <a:p>
            <a:endParaRPr lang="en-US" sz="1000"/>
          </a:p>
          <a:p>
            <a:r>
              <a:rPr lang="en-US" sz="2400">
                <a:solidFill>
                  <a:schemeClr val="accent2"/>
                </a:solidFill>
              </a:rPr>
              <a:t>	1. Accessing an item (e.g. an item in an array)</a:t>
            </a:r>
          </a:p>
          <a:p>
            <a:r>
              <a:rPr lang="en-US" sz="2400">
                <a:solidFill>
                  <a:schemeClr val="accent2"/>
                </a:solidFill>
              </a:rPr>
              <a:t>	2. Evaluating a mathematical expression</a:t>
            </a:r>
          </a:p>
          <a:p>
            <a:r>
              <a:rPr lang="en-US" sz="2400">
                <a:solidFill>
                  <a:schemeClr val="accent2"/>
                </a:solidFill>
              </a:rPr>
              <a:t>	3. Traversing a single link in a linked list, etc…</a:t>
            </a:r>
          </a:p>
        </p:txBody>
      </p:sp>
      <p:sp>
        <p:nvSpPr>
          <p:cNvPr id="568325" name="Text Box 5"/>
          <p:cNvSpPr txBox="1">
            <a:spLocks noChangeArrowheads="1"/>
          </p:cNvSpPr>
          <p:nvPr/>
        </p:nvSpPr>
        <p:spPr bwMode="auto">
          <a:xfrm>
            <a:off x="457200" y="1066800"/>
            <a:ext cx="8223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how do we compute the Big-O of a function?</a:t>
            </a:r>
          </a:p>
          <a:p>
            <a:pPr algn="ctr"/>
            <a:endParaRPr lang="en-US" sz="2400"/>
          </a:p>
        </p:txBody>
      </p:sp>
      <p:sp>
        <p:nvSpPr>
          <p:cNvPr id="568326" name="Text Box 6"/>
          <p:cNvSpPr txBox="1">
            <a:spLocks noChangeArrowheads="1"/>
          </p:cNvSpPr>
          <p:nvPr/>
        </p:nvSpPr>
        <p:spPr bwMode="auto">
          <a:xfrm>
            <a:off x="457200" y="1768475"/>
            <a:ext cx="8223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First, we need to determine the number of </a:t>
            </a:r>
            <a:r>
              <a:rPr lang="en-US" sz="2400">
                <a:solidFill>
                  <a:srgbClr val="006666"/>
                </a:solidFill>
              </a:rPr>
              <a:t>operations</a:t>
            </a:r>
            <a:r>
              <a:rPr lang="en-US" sz="2400"/>
              <a:t> an algorithm performs.  Let’s call this </a:t>
            </a:r>
            <a:r>
              <a:rPr lang="en-US" sz="2400">
                <a:solidFill>
                  <a:srgbClr val="A50021"/>
                </a:solidFill>
              </a:rPr>
              <a:t>f(n)</a:t>
            </a:r>
            <a:r>
              <a:rPr lang="en-US" sz="2400"/>
              <a:t>.</a:t>
            </a:r>
          </a:p>
        </p:txBody>
      </p:sp>
      <p:sp>
        <p:nvSpPr>
          <p:cNvPr id="568327" name="Text Box 7"/>
          <p:cNvSpPr txBox="1">
            <a:spLocks noChangeArrowheads="1"/>
          </p:cNvSpPr>
          <p:nvPr/>
        </p:nvSpPr>
        <p:spPr bwMode="auto">
          <a:xfrm>
            <a:off x="533400" y="5410200"/>
            <a:ext cx="8223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Let’s see how to evaluate the number of operations for a simple example…</a:t>
            </a:r>
          </a:p>
        </p:txBody>
      </p:sp>
      <p:sp>
        <p:nvSpPr>
          <p:cNvPr id="568329" name="Rectangle 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Big-O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4" grpId="0"/>
      <p:bldP spid="568325" grpId="0"/>
      <p:bldP spid="568326" grpId="0"/>
      <p:bldP spid="5683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D812-F836-4A9E-8FAB-4E3DB3270A41}" type="slidenum">
              <a:rPr lang="en-US"/>
              <a:pPr/>
              <a:t>14</a:t>
            </a:fld>
            <a:endParaRPr lang="en-US"/>
          </a:p>
        </p:txBody>
      </p:sp>
      <p:sp>
        <p:nvSpPr>
          <p:cNvPr id="506885" name="Rectangle 5"/>
          <p:cNvSpPr>
            <a:spLocks noChangeArrowheads="1"/>
          </p:cNvSpPr>
          <p:nvPr/>
        </p:nvSpPr>
        <p:spPr bwMode="auto">
          <a:xfrm>
            <a:off x="228600" y="1173163"/>
            <a:ext cx="45720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int arr[n][n];</a:t>
            </a:r>
          </a:p>
          <a:p>
            <a:endParaRPr lang="en-US" sz="1000"/>
          </a:p>
          <a:p>
            <a:r>
              <a:rPr lang="en-US" sz="2400"/>
              <a:t>for ( int i = 0; i &lt; </a:t>
            </a:r>
            <a:r>
              <a:rPr lang="en-US" sz="2400">
                <a:solidFill>
                  <a:srgbClr val="FF3300"/>
                </a:solidFill>
              </a:rPr>
              <a:t>n</a:t>
            </a:r>
            <a:r>
              <a:rPr lang="en-US" sz="2400"/>
              <a:t>; i++ )</a:t>
            </a:r>
          </a:p>
          <a:p>
            <a:r>
              <a:rPr lang="en-US" sz="2400"/>
              <a:t>   for ( int j = 0; j &lt; </a:t>
            </a:r>
            <a:r>
              <a:rPr lang="en-US" sz="2400">
                <a:solidFill>
                  <a:srgbClr val="FF3300"/>
                </a:solidFill>
              </a:rPr>
              <a:t>n</a:t>
            </a:r>
            <a:r>
              <a:rPr lang="en-US" sz="2400"/>
              <a:t>; j++ )</a:t>
            </a:r>
          </a:p>
          <a:p>
            <a:r>
              <a:rPr lang="en-US" sz="2400"/>
              <a:t>       arr[i][j] = 0;</a:t>
            </a:r>
          </a:p>
        </p:txBody>
      </p:sp>
      <p:sp>
        <p:nvSpPr>
          <p:cNvPr id="506886" name="Text Box 6"/>
          <p:cNvSpPr txBox="1">
            <a:spLocks noChangeArrowheads="1"/>
          </p:cNvSpPr>
          <p:nvPr/>
        </p:nvSpPr>
        <p:spPr bwMode="auto">
          <a:xfrm>
            <a:off x="4572000" y="946150"/>
            <a:ext cx="44291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Compute </a:t>
            </a:r>
            <a:r>
              <a:rPr lang="en-US" sz="2400">
                <a:solidFill>
                  <a:srgbClr val="006666"/>
                </a:solidFill>
              </a:rPr>
              <a:t>f(n)</a:t>
            </a:r>
            <a:r>
              <a:rPr lang="en-US" sz="2400">
                <a:solidFill>
                  <a:srgbClr val="6600CC"/>
                </a:solidFill>
              </a:rPr>
              <a:t>, the # of critical operations, that this algorithm performs? </a:t>
            </a:r>
          </a:p>
        </p:txBody>
      </p:sp>
      <p:sp>
        <p:nvSpPr>
          <p:cNvPr id="506887" name="Rectangle 7"/>
          <p:cNvSpPr>
            <a:spLocks noChangeArrowheads="1"/>
          </p:cNvSpPr>
          <p:nvPr/>
        </p:nvSpPr>
        <p:spPr bwMode="auto">
          <a:xfrm>
            <a:off x="2266950" y="1630363"/>
            <a:ext cx="711200" cy="4873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6889" name="Text Box 9"/>
          <p:cNvSpPr txBox="1">
            <a:spLocks noChangeArrowheads="1"/>
          </p:cNvSpPr>
          <p:nvPr/>
        </p:nvSpPr>
        <p:spPr bwMode="auto">
          <a:xfrm>
            <a:off x="185738" y="3576638"/>
            <a:ext cx="8461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2.  Our algorithm performs </a:t>
            </a:r>
            <a:r>
              <a:rPr lang="en-US" sz="2400">
                <a:solidFill>
                  <a:srgbClr val="FF3300"/>
                </a:solidFill>
              </a:rPr>
              <a:t>n</a:t>
            </a:r>
            <a:r>
              <a:rPr lang="en-US" sz="2400"/>
              <a:t> comparisons between </a:t>
            </a:r>
            <a:r>
              <a:rPr lang="en-US" sz="2400">
                <a:solidFill>
                  <a:srgbClr val="FF3300"/>
                </a:solidFill>
              </a:rPr>
              <a:t>i</a:t>
            </a:r>
            <a:r>
              <a:rPr lang="en-US" sz="2400"/>
              <a:t> and </a:t>
            </a:r>
            <a:r>
              <a:rPr lang="en-US" sz="2400">
                <a:solidFill>
                  <a:srgbClr val="FF3300"/>
                </a:solidFill>
              </a:rPr>
              <a:t>n</a:t>
            </a:r>
            <a:r>
              <a:rPr lang="en-US" sz="2400"/>
              <a:t>.</a:t>
            </a:r>
          </a:p>
        </p:txBody>
      </p:sp>
      <p:sp>
        <p:nvSpPr>
          <p:cNvPr id="506890" name="Text Box 10"/>
          <p:cNvSpPr txBox="1">
            <a:spLocks noChangeArrowheads="1"/>
          </p:cNvSpPr>
          <p:nvPr/>
        </p:nvSpPr>
        <p:spPr bwMode="auto">
          <a:xfrm>
            <a:off x="4427538" y="2376488"/>
            <a:ext cx="1058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f(n) = </a:t>
            </a:r>
          </a:p>
        </p:txBody>
      </p:sp>
      <p:sp>
        <p:nvSpPr>
          <p:cNvPr id="506892" name="Text Box 12"/>
          <p:cNvSpPr txBox="1">
            <a:spLocks noChangeArrowheads="1"/>
          </p:cNvSpPr>
          <p:nvPr/>
        </p:nvSpPr>
        <p:spPr bwMode="auto">
          <a:xfrm>
            <a:off x="5429250" y="2376488"/>
            <a:ext cx="58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+ n</a:t>
            </a:r>
          </a:p>
        </p:txBody>
      </p:sp>
      <p:sp>
        <p:nvSpPr>
          <p:cNvPr id="506897" name="Text Box 17"/>
          <p:cNvSpPr txBox="1">
            <a:spLocks noChangeArrowheads="1"/>
          </p:cNvSpPr>
          <p:nvPr/>
        </p:nvSpPr>
        <p:spPr bwMode="auto">
          <a:xfrm>
            <a:off x="4419600" y="2792413"/>
            <a:ext cx="2544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f(n) =</a:t>
            </a:r>
            <a:r>
              <a:rPr lang="en-US" sz="2400">
                <a:solidFill>
                  <a:srgbClr val="006666"/>
                </a:solidFill>
              </a:rPr>
              <a:t> 3n</a:t>
            </a:r>
            <a:r>
              <a:rPr lang="en-US" sz="2400" baseline="30000">
                <a:solidFill>
                  <a:srgbClr val="006666"/>
                </a:solidFill>
              </a:rPr>
              <a:t>2 </a:t>
            </a:r>
            <a:r>
              <a:rPr lang="en-US" sz="2400">
                <a:solidFill>
                  <a:srgbClr val="006666"/>
                </a:solidFill>
              </a:rPr>
              <a:t>+3n + 1</a:t>
            </a:r>
          </a:p>
        </p:txBody>
      </p:sp>
      <p:sp>
        <p:nvSpPr>
          <p:cNvPr id="506899" name="Text Box 19"/>
          <p:cNvSpPr txBox="1">
            <a:spLocks noChangeArrowheads="1"/>
          </p:cNvSpPr>
          <p:nvPr/>
        </p:nvSpPr>
        <p:spPr bwMode="auto">
          <a:xfrm>
            <a:off x="171450" y="3957638"/>
            <a:ext cx="7521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3.  Our algorithm increments the variable </a:t>
            </a:r>
            <a:r>
              <a:rPr lang="en-US" sz="2400" i="1">
                <a:solidFill>
                  <a:srgbClr val="FF3300"/>
                </a:solidFill>
              </a:rPr>
              <a:t>i</a:t>
            </a:r>
            <a:r>
              <a:rPr lang="en-US" sz="2400" i="1"/>
              <a:t>,</a:t>
            </a:r>
            <a:r>
              <a:rPr lang="en-US" sz="2400"/>
              <a:t> </a:t>
            </a:r>
            <a:r>
              <a:rPr lang="en-US" sz="2400">
                <a:solidFill>
                  <a:srgbClr val="FF3300"/>
                </a:solidFill>
              </a:rPr>
              <a:t>n</a:t>
            </a:r>
            <a:r>
              <a:rPr lang="en-US" sz="2400"/>
              <a:t> times.</a:t>
            </a:r>
          </a:p>
        </p:txBody>
      </p:sp>
      <p:sp>
        <p:nvSpPr>
          <p:cNvPr id="506900" name="Rectangle 20"/>
          <p:cNvSpPr>
            <a:spLocks noChangeArrowheads="1"/>
          </p:cNvSpPr>
          <p:nvPr/>
        </p:nvSpPr>
        <p:spPr bwMode="auto">
          <a:xfrm>
            <a:off x="2895600" y="1628775"/>
            <a:ext cx="711200" cy="48736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6901" name="Text Box 21"/>
          <p:cNvSpPr txBox="1">
            <a:spLocks noChangeArrowheads="1"/>
          </p:cNvSpPr>
          <p:nvPr/>
        </p:nvSpPr>
        <p:spPr bwMode="auto">
          <a:xfrm>
            <a:off x="5900738" y="2376488"/>
            <a:ext cx="58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+ n</a:t>
            </a:r>
          </a:p>
        </p:txBody>
      </p:sp>
      <p:sp>
        <p:nvSpPr>
          <p:cNvPr id="506902" name="Text Box 22"/>
          <p:cNvSpPr txBox="1">
            <a:spLocks noChangeArrowheads="1"/>
          </p:cNvSpPr>
          <p:nvPr/>
        </p:nvSpPr>
        <p:spPr bwMode="auto">
          <a:xfrm>
            <a:off x="174625" y="4652963"/>
            <a:ext cx="878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5.  Our algorithm performs </a:t>
            </a:r>
            <a:r>
              <a:rPr lang="en-US" sz="2400">
                <a:solidFill>
                  <a:srgbClr val="FF3300"/>
                </a:solidFill>
              </a:rPr>
              <a:t>n</a:t>
            </a:r>
            <a:r>
              <a:rPr lang="en-US" sz="2400" baseline="30000">
                <a:solidFill>
                  <a:srgbClr val="FF3300"/>
                </a:solidFill>
              </a:rPr>
              <a:t>2</a:t>
            </a:r>
            <a:r>
              <a:rPr lang="en-US" sz="2400"/>
              <a:t> comparisons between </a:t>
            </a:r>
            <a:r>
              <a:rPr lang="en-US" sz="2400">
                <a:solidFill>
                  <a:srgbClr val="FF3300"/>
                </a:solidFill>
              </a:rPr>
              <a:t>j</a:t>
            </a:r>
            <a:r>
              <a:rPr lang="en-US" sz="2400"/>
              <a:t> and </a:t>
            </a:r>
            <a:r>
              <a:rPr lang="en-US" sz="2400">
                <a:solidFill>
                  <a:srgbClr val="FF3300"/>
                </a:solidFill>
              </a:rPr>
              <a:t>n</a:t>
            </a:r>
            <a:r>
              <a:rPr lang="en-US" sz="2400"/>
              <a:t>.</a:t>
            </a:r>
          </a:p>
        </p:txBody>
      </p:sp>
      <p:sp>
        <p:nvSpPr>
          <p:cNvPr id="506903" name="Rectangle 23"/>
          <p:cNvSpPr>
            <a:spLocks noChangeArrowheads="1"/>
          </p:cNvSpPr>
          <p:nvPr/>
        </p:nvSpPr>
        <p:spPr bwMode="auto">
          <a:xfrm>
            <a:off x="2636838" y="2041525"/>
            <a:ext cx="711200" cy="48736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6904" name="Text Box 24"/>
          <p:cNvSpPr txBox="1">
            <a:spLocks noChangeArrowheads="1"/>
          </p:cNvSpPr>
          <p:nvPr/>
        </p:nvSpPr>
        <p:spPr bwMode="auto">
          <a:xfrm>
            <a:off x="6867525" y="2381250"/>
            <a:ext cx="704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+ n</a:t>
            </a:r>
            <a:r>
              <a:rPr lang="en-US" sz="2400" baseline="30000">
                <a:solidFill>
                  <a:srgbClr val="006666"/>
                </a:solidFill>
              </a:rPr>
              <a:t>2</a:t>
            </a:r>
          </a:p>
        </p:txBody>
      </p:sp>
      <p:sp>
        <p:nvSpPr>
          <p:cNvPr id="506905" name="Rectangle 25"/>
          <p:cNvSpPr>
            <a:spLocks noChangeArrowheads="1"/>
          </p:cNvSpPr>
          <p:nvPr/>
        </p:nvSpPr>
        <p:spPr bwMode="auto">
          <a:xfrm>
            <a:off x="3313113" y="2085975"/>
            <a:ext cx="711200" cy="48736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6906" name="Text Box 26"/>
          <p:cNvSpPr txBox="1">
            <a:spLocks noChangeArrowheads="1"/>
          </p:cNvSpPr>
          <p:nvPr/>
        </p:nvSpPr>
        <p:spPr bwMode="auto">
          <a:xfrm>
            <a:off x="174625" y="4986338"/>
            <a:ext cx="878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6.  Our algorithm increments </a:t>
            </a:r>
            <a:r>
              <a:rPr lang="en-US" sz="2400">
                <a:solidFill>
                  <a:schemeClr val="tx1"/>
                </a:solidFill>
              </a:rPr>
              <a:t>the variable</a:t>
            </a:r>
            <a:r>
              <a:rPr lang="en-US" sz="2400">
                <a:solidFill>
                  <a:srgbClr val="FF3300"/>
                </a:solidFill>
              </a:rPr>
              <a:t> j</a:t>
            </a:r>
            <a:r>
              <a:rPr lang="en-US" sz="2400"/>
              <a:t>, </a:t>
            </a:r>
            <a:r>
              <a:rPr lang="en-US" sz="2400">
                <a:solidFill>
                  <a:srgbClr val="FF3300"/>
                </a:solidFill>
              </a:rPr>
              <a:t>n</a:t>
            </a:r>
            <a:r>
              <a:rPr lang="en-US" sz="2400" baseline="30000">
                <a:solidFill>
                  <a:srgbClr val="FF3300"/>
                </a:solidFill>
              </a:rPr>
              <a:t>2</a:t>
            </a:r>
            <a:r>
              <a:rPr lang="en-US" sz="2400"/>
              <a:t>  times.</a:t>
            </a:r>
          </a:p>
        </p:txBody>
      </p:sp>
      <p:sp>
        <p:nvSpPr>
          <p:cNvPr id="506907" name="Text Box 27"/>
          <p:cNvSpPr txBox="1">
            <a:spLocks noChangeArrowheads="1"/>
          </p:cNvSpPr>
          <p:nvPr/>
        </p:nvSpPr>
        <p:spPr bwMode="auto">
          <a:xfrm>
            <a:off x="7510463" y="2381250"/>
            <a:ext cx="704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+ n</a:t>
            </a:r>
            <a:r>
              <a:rPr lang="en-US" sz="2400" baseline="30000">
                <a:solidFill>
                  <a:srgbClr val="006666"/>
                </a:solidFill>
              </a:rPr>
              <a:t>2</a:t>
            </a:r>
          </a:p>
        </p:txBody>
      </p:sp>
      <p:sp>
        <p:nvSpPr>
          <p:cNvPr id="506908" name="Text Box 28"/>
          <p:cNvSpPr txBox="1">
            <a:spLocks noChangeArrowheads="1"/>
          </p:cNvSpPr>
          <p:nvPr/>
        </p:nvSpPr>
        <p:spPr bwMode="auto">
          <a:xfrm>
            <a:off x="166688" y="5343525"/>
            <a:ext cx="878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7.  Our algorithm sets </a:t>
            </a:r>
            <a:r>
              <a:rPr lang="en-US" sz="2400">
                <a:solidFill>
                  <a:srgbClr val="FF3300"/>
                </a:solidFill>
              </a:rPr>
              <a:t>arr[i][j]</a:t>
            </a:r>
            <a:r>
              <a:rPr lang="en-US" sz="2400"/>
              <a:t>’s value </a:t>
            </a:r>
            <a:r>
              <a:rPr lang="en-US" sz="2400">
                <a:solidFill>
                  <a:srgbClr val="FF3300"/>
                </a:solidFill>
              </a:rPr>
              <a:t>n</a:t>
            </a:r>
            <a:r>
              <a:rPr lang="en-US" sz="2400" baseline="30000">
                <a:solidFill>
                  <a:srgbClr val="FF3300"/>
                </a:solidFill>
              </a:rPr>
              <a:t>2</a:t>
            </a:r>
            <a:r>
              <a:rPr lang="en-US" sz="2400"/>
              <a:t>  times.</a:t>
            </a:r>
          </a:p>
        </p:txBody>
      </p:sp>
      <p:sp>
        <p:nvSpPr>
          <p:cNvPr id="506909" name="Rectangle 29"/>
          <p:cNvSpPr>
            <a:spLocks noChangeArrowheads="1"/>
          </p:cNvSpPr>
          <p:nvPr/>
        </p:nvSpPr>
        <p:spPr bwMode="auto">
          <a:xfrm>
            <a:off x="881063" y="2422525"/>
            <a:ext cx="1862137" cy="48736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6910" name="Text Box 30"/>
          <p:cNvSpPr txBox="1">
            <a:spLocks noChangeArrowheads="1"/>
          </p:cNvSpPr>
          <p:nvPr/>
        </p:nvSpPr>
        <p:spPr bwMode="auto">
          <a:xfrm>
            <a:off x="8134350" y="2395538"/>
            <a:ext cx="704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+ n</a:t>
            </a:r>
            <a:r>
              <a:rPr lang="en-US" sz="2400" baseline="30000">
                <a:solidFill>
                  <a:srgbClr val="006666"/>
                </a:solidFill>
              </a:rPr>
              <a:t>2</a:t>
            </a:r>
          </a:p>
        </p:txBody>
      </p:sp>
      <p:sp>
        <p:nvSpPr>
          <p:cNvPr id="506911" name="Text Box 31"/>
          <p:cNvSpPr txBox="1">
            <a:spLocks noChangeArrowheads="1"/>
          </p:cNvSpPr>
          <p:nvPr/>
        </p:nvSpPr>
        <p:spPr bwMode="auto">
          <a:xfrm>
            <a:off x="214313" y="3200400"/>
            <a:ext cx="878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1.  Our algorithm initializes the value of </a:t>
            </a:r>
            <a:r>
              <a:rPr lang="en-US" sz="2400">
                <a:solidFill>
                  <a:srgbClr val="FF3300"/>
                </a:solidFill>
              </a:rPr>
              <a:t>i</a:t>
            </a:r>
            <a:r>
              <a:rPr lang="en-US" sz="2400"/>
              <a:t> once.</a:t>
            </a:r>
          </a:p>
        </p:txBody>
      </p:sp>
      <p:sp>
        <p:nvSpPr>
          <p:cNvPr id="506912" name="Rectangle 32"/>
          <p:cNvSpPr>
            <a:spLocks noChangeArrowheads="1"/>
          </p:cNvSpPr>
          <p:nvPr/>
        </p:nvSpPr>
        <p:spPr bwMode="auto">
          <a:xfrm>
            <a:off x="1019175" y="1676400"/>
            <a:ext cx="1143000" cy="48736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6913" name="Text Box 33"/>
          <p:cNvSpPr txBox="1">
            <a:spLocks noChangeArrowheads="1"/>
          </p:cNvSpPr>
          <p:nvPr/>
        </p:nvSpPr>
        <p:spPr bwMode="auto">
          <a:xfrm>
            <a:off x="5284788" y="238125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1</a:t>
            </a:r>
            <a:endParaRPr lang="en-US" sz="2400" baseline="30000">
              <a:solidFill>
                <a:srgbClr val="006666"/>
              </a:solidFill>
            </a:endParaRPr>
          </a:p>
        </p:txBody>
      </p:sp>
      <p:sp>
        <p:nvSpPr>
          <p:cNvPr id="506914" name="Rectangle 34"/>
          <p:cNvSpPr>
            <a:spLocks noChangeArrowheads="1"/>
          </p:cNvSpPr>
          <p:nvPr/>
        </p:nvSpPr>
        <p:spPr bwMode="auto">
          <a:xfrm>
            <a:off x="1281113" y="2041525"/>
            <a:ext cx="1233487" cy="4730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6915" name="Text Box 35"/>
          <p:cNvSpPr txBox="1">
            <a:spLocks noChangeArrowheads="1"/>
          </p:cNvSpPr>
          <p:nvPr/>
        </p:nvSpPr>
        <p:spPr bwMode="auto">
          <a:xfrm>
            <a:off x="166688" y="4305300"/>
            <a:ext cx="89487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4.  Our algorithm initializes the value of </a:t>
            </a:r>
            <a:r>
              <a:rPr lang="en-US" sz="2400">
                <a:solidFill>
                  <a:srgbClr val="FF3300"/>
                </a:solidFill>
              </a:rPr>
              <a:t>j</a:t>
            </a:r>
            <a:r>
              <a:rPr lang="en-US" sz="2400"/>
              <a:t>, </a:t>
            </a:r>
            <a:r>
              <a:rPr lang="en-US" sz="2400">
                <a:solidFill>
                  <a:srgbClr val="FF3300"/>
                </a:solidFill>
              </a:rPr>
              <a:t>n</a:t>
            </a:r>
            <a:r>
              <a:rPr lang="en-US" sz="2400"/>
              <a:t> different times.</a:t>
            </a:r>
          </a:p>
        </p:txBody>
      </p:sp>
      <p:sp>
        <p:nvSpPr>
          <p:cNvPr id="506916" name="Text Box 36"/>
          <p:cNvSpPr txBox="1">
            <a:spLocks noChangeArrowheads="1"/>
          </p:cNvSpPr>
          <p:nvPr/>
        </p:nvSpPr>
        <p:spPr bwMode="auto">
          <a:xfrm>
            <a:off x="6381750" y="2381250"/>
            <a:ext cx="58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+ n</a:t>
            </a:r>
            <a:endParaRPr lang="en-US" sz="2400" baseline="30000">
              <a:solidFill>
                <a:srgbClr val="006666"/>
              </a:solidFill>
            </a:endParaRPr>
          </a:p>
        </p:txBody>
      </p:sp>
      <p:sp>
        <p:nvSpPr>
          <p:cNvPr id="506918" name="Text Box 38"/>
          <p:cNvSpPr txBox="1">
            <a:spLocks noChangeArrowheads="1"/>
          </p:cNvSpPr>
          <p:nvPr/>
        </p:nvSpPr>
        <p:spPr bwMode="auto">
          <a:xfrm>
            <a:off x="76200" y="6172200"/>
            <a:ext cx="8988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Now that we have </a:t>
            </a:r>
            <a:r>
              <a:rPr lang="en-US" sz="2400">
                <a:solidFill>
                  <a:schemeClr val="accent2"/>
                </a:solidFill>
              </a:rPr>
              <a:t>f(n)</a:t>
            </a:r>
            <a:r>
              <a:rPr lang="en-US" sz="2400">
                <a:solidFill>
                  <a:srgbClr val="6600CC"/>
                </a:solidFill>
              </a:rPr>
              <a:t>, we can compute our algorithm’s Big-O. </a:t>
            </a:r>
          </a:p>
        </p:txBody>
      </p:sp>
      <p:sp>
        <p:nvSpPr>
          <p:cNvPr id="506920" name="Rectangle 4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Big-O – How to Compute f(n)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06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06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06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7" grpId="0" animBg="1"/>
      <p:bldP spid="506887" grpId="1" animBg="1"/>
      <p:bldP spid="506889" grpId="0"/>
      <p:bldP spid="506892" grpId="0"/>
      <p:bldP spid="506897" grpId="0"/>
      <p:bldP spid="506899" grpId="0"/>
      <p:bldP spid="506900" grpId="0" animBg="1"/>
      <p:bldP spid="506900" grpId="1" animBg="1"/>
      <p:bldP spid="506901" grpId="0"/>
      <p:bldP spid="506902" grpId="0"/>
      <p:bldP spid="506903" grpId="0" animBg="1"/>
      <p:bldP spid="506903" grpId="1" animBg="1"/>
      <p:bldP spid="506904" grpId="0"/>
      <p:bldP spid="506905" grpId="0" animBg="1"/>
      <p:bldP spid="506905" grpId="1" animBg="1"/>
      <p:bldP spid="506908" grpId="0"/>
      <p:bldP spid="506909" grpId="0" animBg="1"/>
      <p:bldP spid="506909" grpId="1" animBg="1"/>
      <p:bldP spid="506910" grpId="0"/>
      <p:bldP spid="506911" grpId="0"/>
      <p:bldP spid="506912" grpId="0" animBg="1"/>
      <p:bldP spid="506912" grpId="1" animBg="1"/>
      <p:bldP spid="506913" grpId="0"/>
      <p:bldP spid="506914" grpId="0" animBg="1"/>
      <p:bldP spid="506914" grpId="1" animBg="1"/>
      <p:bldP spid="506915" grpId="0"/>
      <p:bldP spid="506916" grpId="0"/>
      <p:bldP spid="5069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70A3E-2572-4E0F-876F-7A63C9F92C04}" type="slidenum">
              <a:rPr lang="en-US"/>
              <a:pPr/>
              <a:t>15</a:t>
            </a:fld>
            <a:endParaRPr lang="en-US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Big-O – The Complete Approach</a:t>
            </a:r>
          </a:p>
        </p:txBody>
      </p:sp>
      <p:sp>
        <p:nvSpPr>
          <p:cNvPr id="467981" name="Text Box 13"/>
          <p:cNvSpPr txBox="1">
            <a:spLocks noChangeArrowheads="1"/>
          </p:cNvSpPr>
          <p:nvPr/>
        </p:nvSpPr>
        <p:spPr bwMode="auto">
          <a:xfrm>
            <a:off x="295275" y="936625"/>
            <a:ext cx="8504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400"/>
          </a:p>
        </p:txBody>
      </p:sp>
      <p:sp>
        <p:nvSpPr>
          <p:cNvPr id="467985" name="Text Box 17"/>
          <p:cNvSpPr txBox="1">
            <a:spLocks noChangeArrowheads="1"/>
          </p:cNvSpPr>
          <p:nvPr/>
        </p:nvSpPr>
        <p:spPr bwMode="auto">
          <a:xfrm>
            <a:off x="384175" y="949325"/>
            <a:ext cx="8515350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Here are the steps to compute the 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Big-O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 of an algorithm:</a:t>
            </a:r>
          </a:p>
          <a:p>
            <a:endParaRPr lang="en-US" sz="1000">
              <a:solidFill>
                <a:schemeClr val="accent2"/>
              </a:solidFill>
              <a:latin typeface="Comic Sans MS" pitchFamily="66" charset="0"/>
            </a:endParaRPr>
          </a:p>
          <a:p>
            <a:endParaRPr lang="en-US" sz="10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Determine how many steps </a:t>
            </a:r>
            <a:r>
              <a:rPr lang="en-US">
                <a:solidFill>
                  <a:srgbClr val="722D28"/>
                </a:solidFill>
                <a:latin typeface="Comic Sans MS" pitchFamily="66" charset="0"/>
              </a:rPr>
              <a:t>f(n) 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an algorithm requires to solve a problem, in terms of the number of items </a:t>
            </a:r>
            <a:r>
              <a:rPr lang="en-US">
                <a:solidFill>
                  <a:srgbClr val="722D28"/>
                </a:solidFill>
                <a:latin typeface="Comic Sans MS" pitchFamily="66" charset="0"/>
              </a:rPr>
              <a:t>n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Keep the most significant term of that function and throw away the rest. For example:</a:t>
            </a:r>
          </a:p>
          <a:p>
            <a:pPr lvl="1">
              <a:buFontTx/>
              <a:buAutoNum type="alphaLcPeriod"/>
            </a:pP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f(n) = 3n</a:t>
            </a:r>
            <a:r>
              <a:rPr lang="en-US" sz="2000" b="1" baseline="30000">
                <a:solidFill>
                  <a:srgbClr val="006666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+3n+1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becomes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f(n) = 3n</a:t>
            </a:r>
            <a:r>
              <a:rPr lang="en-US" sz="2000" b="1" baseline="30000">
                <a:solidFill>
                  <a:srgbClr val="006666"/>
                </a:solidFill>
                <a:latin typeface="Comic Sans MS" pitchFamily="66" charset="0"/>
              </a:rPr>
              <a:t>2</a:t>
            </a:r>
          </a:p>
          <a:p>
            <a:pPr lvl="1">
              <a:buFontTx/>
              <a:buAutoNum type="alphaLcPeriod"/>
            </a:pP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f(n) = 2n log(n) + 3n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becomes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f(n) = 2n log(n)</a:t>
            </a:r>
          </a:p>
          <a:p>
            <a:pPr lvl="1">
              <a:buFontTx/>
              <a:buAutoNum type="alphaLcPeriod"/>
            </a:pPr>
            <a:endParaRPr lang="en-US" sz="1000">
              <a:solidFill>
                <a:srgbClr val="006666"/>
              </a:solidFill>
              <a:latin typeface="Comic Sans MS" pitchFamily="66" charset="0"/>
            </a:endParaRPr>
          </a:p>
          <a:p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3. Now remove any constant multiplier from the function:</a:t>
            </a:r>
          </a:p>
          <a:p>
            <a:pPr lvl="1">
              <a:buFontTx/>
              <a:buAutoNum type="alphaLcPeriod"/>
            </a:pP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f(n) =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3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n</a:t>
            </a:r>
            <a:r>
              <a:rPr lang="en-US" sz="2000" b="1" baseline="30000">
                <a:solidFill>
                  <a:srgbClr val="006666"/>
                </a:solidFill>
                <a:latin typeface="Comic Sans MS" pitchFamily="66" charset="0"/>
              </a:rPr>
              <a:t>2</a:t>
            </a:r>
            <a:r>
              <a:rPr lang="en-US" sz="2000" b="1" baseline="30000">
                <a:solidFill>
                  <a:schemeClr val="tx2"/>
                </a:solidFill>
                <a:latin typeface="Comic Sans MS" pitchFamily="66" charset="0"/>
              </a:rPr>
              <a:t> 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becomes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f(n) = n</a:t>
            </a:r>
            <a:r>
              <a:rPr lang="en-US" sz="2000" b="1" baseline="30000">
                <a:solidFill>
                  <a:srgbClr val="006666"/>
                </a:solidFill>
                <a:latin typeface="Comic Sans MS" pitchFamily="66" charset="0"/>
              </a:rPr>
              <a:t>2 </a:t>
            </a:r>
            <a:endParaRPr lang="en-US" sz="2000" b="1" baseline="30000">
              <a:solidFill>
                <a:schemeClr val="tx2"/>
              </a:solidFill>
              <a:latin typeface="Comic Sans MS" pitchFamily="66" charset="0"/>
            </a:endParaRPr>
          </a:p>
          <a:p>
            <a:pPr lvl="1">
              <a:buFontTx/>
              <a:buAutoNum type="alphaLcPeriod"/>
            </a:pP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f(n) =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n log(n)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becomes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f(n) = n log(n)</a:t>
            </a:r>
          </a:p>
          <a:p>
            <a:pPr lvl="1">
              <a:buFontTx/>
              <a:buAutoNum type="alphaLcPeriod"/>
            </a:pPr>
            <a:endParaRPr lang="en-US" sz="1000">
              <a:solidFill>
                <a:srgbClr val="006666"/>
              </a:solidFill>
              <a:latin typeface="Comic Sans MS" pitchFamily="66" charset="0"/>
            </a:endParaRPr>
          </a:p>
          <a:p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4. This gives you your “big oh”: </a:t>
            </a:r>
          </a:p>
          <a:p>
            <a:pPr lvl="1">
              <a:buFontTx/>
              <a:buAutoNum type="alphaLcPeriod"/>
            </a:pP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f(n) = 3n</a:t>
            </a:r>
            <a:r>
              <a:rPr lang="en-US" sz="2000" b="1" baseline="30000">
                <a:solidFill>
                  <a:srgbClr val="006666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+3n+1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is therefore </a:t>
            </a:r>
            <a:r>
              <a:rPr lang="en-US" sz="2000">
                <a:solidFill>
                  <a:srgbClr val="722D28"/>
                </a:solidFill>
                <a:latin typeface="Comic Sans MS" pitchFamily="66" charset="0"/>
              </a:rPr>
              <a:t>O(n</a:t>
            </a:r>
            <a:r>
              <a:rPr lang="en-US" sz="2000" b="1" baseline="30000">
                <a:solidFill>
                  <a:srgbClr val="722D28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rgbClr val="722D28"/>
                </a:solidFill>
                <a:latin typeface="Comic Sans MS" pitchFamily="66" charset="0"/>
              </a:rPr>
              <a:t>)</a:t>
            </a:r>
            <a:endParaRPr lang="en-US" sz="2000" b="1" baseline="30000">
              <a:solidFill>
                <a:srgbClr val="722D28"/>
              </a:solidFill>
              <a:latin typeface="Comic Sans MS" pitchFamily="66" charset="0"/>
            </a:endParaRPr>
          </a:p>
          <a:p>
            <a:pPr lvl="1">
              <a:buFontTx/>
              <a:buAutoNum type="alphaLcPeriod"/>
            </a:pP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f(n) = 2n log(n) + 3n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is therefore </a:t>
            </a:r>
            <a:r>
              <a:rPr lang="en-US" sz="2000">
                <a:solidFill>
                  <a:srgbClr val="722D28"/>
                </a:solidFill>
                <a:latin typeface="Comic Sans MS" pitchFamily="66" charset="0"/>
              </a:rPr>
              <a:t>O(n</a:t>
            </a:r>
            <a:r>
              <a:rPr lang="en-US" sz="2000" b="1">
                <a:solidFill>
                  <a:srgbClr val="722D28"/>
                </a:solidFill>
                <a:latin typeface="Comic Sans MS" pitchFamily="66" charset="0"/>
              </a:rPr>
              <a:t> </a:t>
            </a:r>
            <a:r>
              <a:rPr lang="en-US" sz="2000">
                <a:solidFill>
                  <a:srgbClr val="722D28"/>
                </a:solidFill>
                <a:latin typeface="Comic Sans MS" pitchFamily="66" charset="0"/>
              </a:rPr>
              <a:t>log(n))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7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7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79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79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79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79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79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79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79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79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79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79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79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79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798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798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798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798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6798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798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6798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6798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98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6F63-A1B4-43A5-BB79-8BEC232EA19B}" type="slidenum">
              <a:rPr lang="en-US"/>
              <a:pPr/>
              <a:t>16</a:t>
            </a:fld>
            <a:endParaRPr lang="en-US"/>
          </a:p>
        </p:txBody>
      </p:sp>
      <p:sp>
        <p:nvSpPr>
          <p:cNvPr id="57139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4000"/>
              <a:t>Big-O Simplification</a:t>
            </a:r>
          </a:p>
        </p:txBody>
      </p:sp>
      <p:sp>
        <p:nvSpPr>
          <p:cNvPr id="571397" name="Text Box 5"/>
          <p:cNvSpPr txBox="1">
            <a:spLocks noChangeArrowheads="1"/>
          </p:cNvSpPr>
          <p:nvPr/>
        </p:nvSpPr>
        <p:spPr bwMode="auto">
          <a:xfrm>
            <a:off x="304800" y="1119188"/>
            <a:ext cx="8435975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Actually, if you think about it, there’s </a:t>
            </a:r>
            <a:r>
              <a:rPr lang="en-US" sz="2400">
                <a:solidFill>
                  <a:srgbClr val="FF0000"/>
                </a:solidFill>
              </a:rPr>
              <a:t>no need</a:t>
            </a:r>
            <a:r>
              <a:rPr lang="en-US" sz="2400">
                <a:solidFill>
                  <a:schemeClr val="tx1"/>
                </a:solidFill>
              </a:rPr>
              <a:t> to compute the </a:t>
            </a:r>
            <a:r>
              <a:rPr lang="en-US" sz="2400">
                <a:solidFill>
                  <a:srgbClr val="FF0000"/>
                </a:solidFill>
              </a:rPr>
              <a:t>exact</a:t>
            </a:r>
            <a:r>
              <a:rPr lang="en-US" sz="2400">
                <a:solidFill>
                  <a:schemeClr val="tx1"/>
                </a:solidFill>
              </a:rPr>
              <a:t> </a:t>
            </a:r>
            <a:r>
              <a:rPr lang="en-US" sz="2400">
                <a:solidFill>
                  <a:srgbClr val="008080"/>
                </a:solidFill>
              </a:rPr>
              <a:t>f(n)</a:t>
            </a:r>
            <a:r>
              <a:rPr lang="en-US" sz="2400">
                <a:solidFill>
                  <a:schemeClr val="tx1"/>
                </a:solidFill>
              </a:rPr>
              <a:t> of an algorithm…</a:t>
            </a:r>
          </a:p>
          <a:p>
            <a:pPr algn="ctr"/>
            <a:endParaRPr lang="en-US" sz="2400">
              <a:solidFill>
                <a:schemeClr val="tx1"/>
              </a:solidFill>
            </a:endParaRPr>
          </a:p>
          <a:p>
            <a:pPr algn="ctr"/>
            <a:r>
              <a:rPr lang="en-US" sz="2400">
                <a:solidFill>
                  <a:schemeClr val="tx1"/>
                </a:solidFill>
              </a:rPr>
              <a:t>Why? Because we end up </a:t>
            </a:r>
            <a:r>
              <a:rPr lang="en-US" sz="2400">
                <a:solidFill>
                  <a:srgbClr val="FF0000"/>
                </a:solidFill>
              </a:rPr>
              <a:t>throwing away</a:t>
            </a:r>
            <a:r>
              <a:rPr lang="en-US" sz="2400">
                <a:solidFill>
                  <a:schemeClr val="tx1"/>
                </a:solidFill>
              </a:rPr>
              <a:t> all of the lower-order terms and coefficients anyway!</a:t>
            </a:r>
          </a:p>
          <a:p>
            <a:pPr algn="ctr"/>
            <a:endParaRPr lang="en-US" sz="2400">
              <a:solidFill>
                <a:schemeClr val="tx1"/>
              </a:solidFill>
            </a:endParaRPr>
          </a:p>
          <a:p>
            <a:pPr algn="ctr"/>
            <a:r>
              <a:rPr lang="en-US" sz="2400">
                <a:solidFill>
                  <a:schemeClr val="tx1"/>
                </a:solidFill>
              </a:rPr>
              <a:t>All you need to do is focus on the most </a:t>
            </a:r>
            <a:r>
              <a:rPr lang="en-US" sz="2400">
                <a:solidFill>
                  <a:srgbClr val="6600CC"/>
                </a:solidFill>
              </a:rPr>
              <a:t>frequently occurring operation(s)</a:t>
            </a:r>
            <a:r>
              <a:rPr lang="en-US" sz="2400">
                <a:solidFill>
                  <a:schemeClr val="tx1"/>
                </a:solidFill>
              </a:rPr>
              <a:t> to save time!</a:t>
            </a:r>
          </a:p>
        </p:txBody>
      </p:sp>
      <p:sp>
        <p:nvSpPr>
          <p:cNvPr id="571405" name="Rectangle 13"/>
          <p:cNvSpPr>
            <a:spLocks noChangeArrowheads="1"/>
          </p:cNvSpPr>
          <p:nvPr/>
        </p:nvSpPr>
        <p:spPr bwMode="auto">
          <a:xfrm>
            <a:off x="395288" y="4524375"/>
            <a:ext cx="45720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int arr[n][n];</a:t>
            </a:r>
          </a:p>
          <a:p>
            <a:endParaRPr lang="en-US" sz="1000"/>
          </a:p>
          <a:p>
            <a:r>
              <a:rPr lang="en-US" sz="2400"/>
              <a:t>for ( int i = 0; i &lt; </a:t>
            </a:r>
            <a:r>
              <a:rPr lang="en-US" sz="2400">
                <a:solidFill>
                  <a:srgbClr val="FF3300"/>
                </a:solidFill>
              </a:rPr>
              <a:t>n</a:t>
            </a:r>
            <a:r>
              <a:rPr lang="en-US" sz="2400"/>
              <a:t>; i++ )</a:t>
            </a:r>
          </a:p>
          <a:p>
            <a:r>
              <a:rPr lang="en-US" sz="2400"/>
              <a:t>   for ( int j = 0; j &lt; </a:t>
            </a:r>
            <a:r>
              <a:rPr lang="en-US" sz="2400">
                <a:solidFill>
                  <a:srgbClr val="FF3300"/>
                </a:solidFill>
              </a:rPr>
              <a:t>n</a:t>
            </a:r>
            <a:r>
              <a:rPr lang="en-US" sz="2400"/>
              <a:t>; j++ )</a:t>
            </a:r>
          </a:p>
          <a:p>
            <a:r>
              <a:rPr lang="en-US" sz="2400"/>
              <a:t>       arr[i][j] = 0;</a:t>
            </a:r>
          </a:p>
        </p:txBody>
      </p:sp>
      <p:sp>
        <p:nvSpPr>
          <p:cNvPr id="571412" name="Rectangle 20"/>
          <p:cNvSpPr>
            <a:spLocks noChangeArrowheads="1"/>
          </p:cNvSpPr>
          <p:nvPr/>
        </p:nvSpPr>
        <p:spPr bwMode="auto">
          <a:xfrm>
            <a:off x="1047750" y="5773738"/>
            <a:ext cx="1862138" cy="4873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1416" name="Text Box 24"/>
          <p:cNvSpPr txBox="1">
            <a:spLocks noChangeArrowheads="1"/>
          </p:cNvSpPr>
          <p:nvPr/>
        </p:nvSpPr>
        <p:spPr bwMode="auto">
          <a:xfrm>
            <a:off x="5788025" y="4976813"/>
            <a:ext cx="1058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f(n) = </a:t>
            </a:r>
          </a:p>
        </p:txBody>
      </p:sp>
      <p:sp>
        <p:nvSpPr>
          <p:cNvPr id="571422" name="Text Box 30"/>
          <p:cNvSpPr txBox="1">
            <a:spLocks noChangeArrowheads="1"/>
          </p:cNvSpPr>
          <p:nvPr/>
        </p:nvSpPr>
        <p:spPr bwMode="auto">
          <a:xfrm>
            <a:off x="6669088" y="4972050"/>
            <a:ext cx="468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n</a:t>
            </a:r>
            <a:r>
              <a:rPr lang="en-US" sz="2400" baseline="30000">
                <a:solidFill>
                  <a:srgbClr val="006666"/>
                </a:solidFill>
              </a:rPr>
              <a:t>2</a:t>
            </a:r>
          </a:p>
        </p:txBody>
      </p:sp>
      <p:sp>
        <p:nvSpPr>
          <p:cNvPr id="571424" name="Text Box 32"/>
          <p:cNvSpPr txBox="1">
            <a:spLocks noChangeArrowheads="1"/>
          </p:cNvSpPr>
          <p:nvPr/>
        </p:nvSpPr>
        <p:spPr bwMode="auto">
          <a:xfrm>
            <a:off x="4921250" y="5391150"/>
            <a:ext cx="3411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Our algorithm is </a:t>
            </a:r>
            <a:r>
              <a:rPr lang="en-US" sz="2400">
                <a:solidFill>
                  <a:srgbClr val="008080"/>
                </a:solidFill>
              </a:rPr>
              <a:t>O(n</a:t>
            </a:r>
            <a:r>
              <a:rPr lang="en-US" sz="2400" baseline="30000">
                <a:solidFill>
                  <a:srgbClr val="008080"/>
                </a:solidFill>
              </a:rPr>
              <a:t>2</a:t>
            </a:r>
            <a:r>
              <a:rPr lang="en-US" sz="2400">
                <a:solidFill>
                  <a:srgbClr val="008080"/>
                </a:solidFill>
              </a:rPr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1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1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397" grpId="0" build="p"/>
      <p:bldP spid="571405" grpId="0"/>
      <p:bldP spid="571412" grpId="0" animBg="1"/>
      <p:bldP spid="571416" grpId="0"/>
      <p:bldP spid="571422" grpId="0"/>
      <p:bldP spid="5714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F944-5B89-4458-BBF9-FDC0BAC8E88F}" type="slidenum">
              <a:rPr lang="en-US"/>
              <a:pPr/>
              <a:t>17</a:t>
            </a:fld>
            <a:endParaRPr lang="en-US"/>
          </a:p>
        </p:txBody>
      </p:sp>
      <p:sp>
        <p:nvSpPr>
          <p:cNvPr id="470021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Big-O</a:t>
            </a:r>
          </a:p>
        </p:txBody>
      </p:sp>
      <p:sp>
        <p:nvSpPr>
          <p:cNvPr id="470026" name="Text Box 10"/>
          <p:cNvSpPr txBox="1">
            <a:spLocks noChangeArrowheads="1"/>
          </p:cNvSpPr>
          <p:nvPr/>
        </p:nvSpPr>
        <p:spPr bwMode="auto">
          <a:xfrm>
            <a:off x="346075" y="1143000"/>
            <a:ext cx="8874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So if I say: </a:t>
            </a:r>
            <a:r>
              <a:rPr lang="en-US" sz="2400">
                <a:solidFill>
                  <a:srgbClr val="6600CC"/>
                </a:solidFill>
              </a:rPr>
              <a:t>“This algorithm is </a:t>
            </a:r>
            <a:r>
              <a:rPr lang="en-US" sz="2400">
                <a:solidFill>
                  <a:srgbClr val="006666"/>
                </a:solidFill>
              </a:rPr>
              <a:t>O(n</a:t>
            </a:r>
            <a:r>
              <a:rPr lang="en-US" sz="2400" baseline="30000">
                <a:solidFill>
                  <a:srgbClr val="006666"/>
                </a:solidFill>
              </a:rPr>
              <a:t>2</a:t>
            </a:r>
            <a:r>
              <a:rPr lang="en-US" sz="2400">
                <a:solidFill>
                  <a:srgbClr val="006666"/>
                </a:solidFill>
              </a:rPr>
              <a:t>).</a:t>
            </a:r>
            <a:r>
              <a:rPr lang="en-US" sz="2400">
                <a:solidFill>
                  <a:srgbClr val="6600CC"/>
                </a:solidFill>
              </a:rPr>
              <a:t>”</a:t>
            </a:r>
          </a:p>
        </p:txBody>
      </p:sp>
      <p:sp>
        <p:nvSpPr>
          <p:cNvPr id="470027" name="Text Box 11"/>
          <p:cNvSpPr txBox="1">
            <a:spLocks noChangeArrowheads="1"/>
          </p:cNvSpPr>
          <p:nvPr/>
        </p:nvSpPr>
        <p:spPr bwMode="auto">
          <a:xfrm>
            <a:off x="346075" y="1676400"/>
            <a:ext cx="88741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I really mean: </a:t>
            </a:r>
            <a:r>
              <a:rPr lang="en-US" sz="2400">
                <a:solidFill>
                  <a:srgbClr val="6600CC"/>
                </a:solidFill>
              </a:rPr>
              <a:t>“To process </a:t>
            </a:r>
            <a:r>
              <a:rPr lang="en-US" sz="2400">
                <a:solidFill>
                  <a:srgbClr val="006666"/>
                </a:solidFill>
              </a:rPr>
              <a:t>n</a:t>
            </a:r>
            <a:r>
              <a:rPr lang="en-US" sz="2400">
                <a:solidFill>
                  <a:srgbClr val="6600CC"/>
                </a:solidFill>
              </a:rPr>
              <a:t> items, this algorithm requires 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                        roughly </a:t>
            </a:r>
            <a:r>
              <a:rPr lang="en-US" sz="2400">
                <a:solidFill>
                  <a:srgbClr val="006666"/>
                </a:solidFill>
              </a:rPr>
              <a:t>n</a:t>
            </a:r>
            <a:r>
              <a:rPr lang="en-US" sz="2400" baseline="30000">
                <a:solidFill>
                  <a:srgbClr val="006666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 operations.”</a:t>
            </a:r>
          </a:p>
        </p:txBody>
      </p:sp>
      <p:grpSp>
        <p:nvGrpSpPr>
          <p:cNvPr id="470055" name="Group 39"/>
          <p:cNvGrpSpPr>
            <a:grpSpLocks/>
          </p:cNvGrpSpPr>
          <p:nvPr/>
        </p:nvGrpSpPr>
        <p:grpSpPr bwMode="auto">
          <a:xfrm>
            <a:off x="3733800" y="2895600"/>
            <a:ext cx="5148263" cy="3530600"/>
            <a:chOff x="2352" y="1824"/>
            <a:chExt cx="3243" cy="2224"/>
          </a:xfrm>
        </p:grpSpPr>
        <p:graphicFrame>
          <p:nvGraphicFramePr>
            <p:cNvPr id="470047" name="Object 31"/>
            <p:cNvGraphicFramePr>
              <a:graphicFrameLocks noChangeAspect="1"/>
            </p:cNvGraphicFramePr>
            <p:nvPr/>
          </p:nvGraphicFramePr>
          <p:xfrm>
            <a:off x="2352" y="1824"/>
            <a:ext cx="3243" cy="2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455" name="Chart" r:id="rId4" imgW="6088497" imgH="4175697" progId="Excel.Chart.8">
                    <p:embed/>
                  </p:oleObj>
                </mc:Choice>
                <mc:Fallback>
                  <p:oleObj name="Chart" r:id="rId4" imgW="6088497" imgH="4175697" progId="Excel.Chart.8">
                    <p:embed/>
                    <p:pic>
                      <p:nvPicPr>
                        <p:cNvPr id="0" name="Picture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824"/>
                          <a:ext cx="3243" cy="2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17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0048" name="Text Box 32"/>
            <p:cNvSpPr txBox="1">
              <a:spLocks noChangeArrowheads="1"/>
            </p:cNvSpPr>
            <p:nvPr/>
          </p:nvSpPr>
          <p:spPr bwMode="auto">
            <a:xfrm rot="-3678688">
              <a:off x="3603" y="2541"/>
              <a:ext cx="6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/>
                <a:t>f(n)=n</a:t>
              </a:r>
              <a:r>
                <a:rPr lang="en-US" sz="2000" baseline="30000"/>
                <a:t>2</a:t>
              </a:r>
            </a:p>
          </p:txBody>
        </p:sp>
        <p:sp>
          <p:nvSpPr>
            <p:cNvPr id="470049" name="Text Box 33"/>
            <p:cNvSpPr txBox="1">
              <a:spLocks noChangeArrowheads="1"/>
            </p:cNvSpPr>
            <p:nvPr/>
          </p:nvSpPr>
          <p:spPr bwMode="auto">
            <a:xfrm rot="-22156967">
              <a:off x="4032" y="3312"/>
              <a:ext cx="95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/>
                <a:t>f(n)=n log n</a:t>
              </a:r>
            </a:p>
          </p:txBody>
        </p:sp>
        <p:sp>
          <p:nvSpPr>
            <p:cNvPr id="470050" name="Text Box 34"/>
            <p:cNvSpPr txBox="1">
              <a:spLocks noChangeArrowheads="1"/>
            </p:cNvSpPr>
            <p:nvPr/>
          </p:nvSpPr>
          <p:spPr bwMode="auto">
            <a:xfrm>
              <a:off x="4944" y="3400"/>
              <a:ext cx="56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/>
                <a:t>f(n)=n</a:t>
              </a:r>
            </a:p>
          </p:txBody>
        </p:sp>
      </p:grpSp>
      <p:sp>
        <p:nvSpPr>
          <p:cNvPr id="470054" name="Text Box 38"/>
          <p:cNvSpPr txBox="1">
            <a:spLocks noChangeArrowheads="1"/>
          </p:cNvSpPr>
          <p:nvPr/>
        </p:nvSpPr>
        <p:spPr bwMode="auto">
          <a:xfrm>
            <a:off x="0" y="3022600"/>
            <a:ext cx="3657600" cy="347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By using only the most significant term</a:t>
            </a:r>
          </a:p>
          <a:p>
            <a:pPr algn="ctr"/>
            <a:r>
              <a:rPr lang="en-US" sz="2400"/>
              <a:t> (e.g. </a:t>
            </a:r>
            <a:r>
              <a:rPr lang="en-US" sz="2400">
                <a:solidFill>
                  <a:srgbClr val="008080"/>
                </a:solidFill>
              </a:rPr>
              <a:t>n</a:t>
            </a:r>
            <a:r>
              <a:rPr lang="en-US" sz="2400" baseline="30000">
                <a:solidFill>
                  <a:srgbClr val="008080"/>
                </a:solidFill>
              </a:rPr>
              <a:t>2</a:t>
            </a:r>
            <a:r>
              <a:rPr lang="en-US" sz="2400"/>
              <a:t> from </a:t>
            </a:r>
            <a:r>
              <a:rPr lang="en-US" sz="2400">
                <a:solidFill>
                  <a:srgbClr val="008080"/>
                </a:solidFill>
              </a:rPr>
              <a:t>2n</a:t>
            </a:r>
            <a:r>
              <a:rPr lang="en-US" sz="2400" baseline="30000">
                <a:solidFill>
                  <a:srgbClr val="008080"/>
                </a:solidFill>
              </a:rPr>
              <a:t>2</a:t>
            </a:r>
            <a:r>
              <a:rPr lang="en-US" sz="2400">
                <a:solidFill>
                  <a:srgbClr val="008080"/>
                </a:solidFill>
              </a:rPr>
              <a:t>+3n+1</a:t>
            </a:r>
            <a:r>
              <a:rPr lang="en-US" sz="2400"/>
              <a:t>) </a:t>
            </a:r>
          </a:p>
          <a:p>
            <a:pPr algn="ctr"/>
            <a:endParaRPr lang="en-US" sz="1000"/>
          </a:p>
          <a:p>
            <a:pPr algn="ctr"/>
            <a:r>
              <a:rPr lang="en-US" sz="2400"/>
              <a:t>We can quickly obtain a rough approximation </a:t>
            </a:r>
          </a:p>
          <a:p>
            <a:pPr algn="ctr"/>
            <a:endParaRPr lang="en-US" sz="1000"/>
          </a:p>
          <a:p>
            <a:pPr algn="ctr"/>
            <a:r>
              <a:rPr lang="en-US" sz="2400"/>
              <a:t>of how many steps our algorithm will take </a:t>
            </a:r>
          </a:p>
          <a:p>
            <a:pPr algn="ctr"/>
            <a:endParaRPr lang="en-US" sz="1000"/>
          </a:p>
          <a:p>
            <a:pPr algn="ctr"/>
            <a:r>
              <a:rPr lang="en-US" sz="2400"/>
              <a:t>to process</a:t>
            </a:r>
            <a:r>
              <a:rPr lang="en-US" sz="2400">
                <a:solidFill>
                  <a:srgbClr val="008080"/>
                </a:solidFill>
              </a:rPr>
              <a:t> n</a:t>
            </a:r>
            <a:r>
              <a:rPr lang="en-US" sz="2400"/>
              <a:t> items.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0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0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0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0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027" grpId="0" autoUpdateAnimBg="0"/>
      <p:bldP spid="47005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28CDA-9E21-4F54-8E5E-5908AF3F0374}" type="slidenum">
              <a:rPr lang="en-US"/>
              <a:pPr/>
              <a:t>18</a:t>
            </a:fld>
            <a:endParaRPr lang="en-US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 Complexity</a:t>
            </a:r>
          </a:p>
        </p:txBody>
      </p:sp>
      <p:sp>
        <p:nvSpPr>
          <p:cNvPr id="468997" name="Rectangle 5"/>
          <p:cNvSpPr>
            <a:spLocks noChangeArrowheads="1"/>
          </p:cNvSpPr>
          <p:nvPr/>
        </p:nvSpPr>
        <p:spPr bwMode="auto">
          <a:xfrm>
            <a:off x="-401638" y="561975"/>
            <a:ext cx="9144001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33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cs typeface="Angsana New" pitchFamily="18" charset="-34"/>
              </a:rPr>
              <a:t> </a:t>
            </a:r>
            <a:endParaRPr lang="en-US" sz="1200" b="1">
              <a:solidFill>
                <a:srgbClr val="330099"/>
              </a:solidFill>
              <a:latin typeface="Courier New" pitchFamily="49" charset="0"/>
            </a:endParaRPr>
          </a:p>
          <a:p>
            <a:pPr eaLnBrk="0" hangingPunct="0"/>
            <a:endParaRPr 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469040" name="Group 48"/>
          <p:cNvGrpSpPr>
            <a:grpSpLocks/>
          </p:cNvGrpSpPr>
          <p:nvPr/>
        </p:nvGrpSpPr>
        <p:grpSpPr bwMode="auto">
          <a:xfrm>
            <a:off x="164306" y="881856"/>
            <a:ext cx="8815388" cy="4162425"/>
            <a:chOff x="6" y="409"/>
            <a:chExt cx="6261" cy="3203"/>
          </a:xfrm>
        </p:grpSpPr>
        <p:sp>
          <p:nvSpPr>
            <p:cNvPr id="468998" name="Rectangle 6"/>
            <p:cNvSpPr>
              <a:spLocks noChangeArrowheads="1"/>
            </p:cNvSpPr>
            <p:nvPr/>
          </p:nvSpPr>
          <p:spPr bwMode="auto">
            <a:xfrm>
              <a:off x="6" y="409"/>
              <a:ext cx="687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log</a:t>
              </a:r>
              <a:r>
                <a:rPr lang="en-US" b="1" baseline="-30000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2</a:t>
              </a:r>
              <a:r>
                <a:rPr lang="en-US" b="1" i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n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8999" name="Rectangle 7"/>
            <p:cNvSpPr>
              <a:spLocks noChangeArrowheads="1"/>
            </p:cNvSpPr>
            <p:nvPr/>
          </p:nvSpPr>
          <p:spPr bwMode="auto">
            <a:xfrm>
              <a:off x="693" y="409"/>
              <a:ext cx="1016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 i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N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00" name="Rectangle 8"/>
            <p:cNvSpPr>
              <a:spLocks noChangeArrowheads="1"/>
            </p:cNvSpPr>
            <p:nvPr/>
          </p:nvSpPr>
          <p:spPr bwMode="auto">
            <a:xfrm>
              <a:off x="1709" y="409"/>
              <a:ext cx="1156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 i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log</a:t>
              </a:r>
              <a:r>
                <a:rPr lang="en-US" b="1" baseline="-30000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2</a:t>
              </a:r>
              <a:r>
                <a:rPr lang="en-US" b="1" i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n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01" name="Rectangle 9"/>
            <p:cNvSpPr>
              <a:spLocks noChangeArrowheads="1"/>
            </p:cNvSpPr>
            <p:nvPr/>
          </p:nvSpPr>
          <p:spPr bwMode="auto">
            <a:xfrm>
              <a:off x="2865" y="409"/>
              <a:ext cx="1295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 i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b="1" baseline="30000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2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02" name="Rectangle 10"/>
            <p:cNvSpPr>
              <a:spLocks noChangeArrowheads="1"/>
            </p:cNvSpPr>
            <p:nvPr/>
          </p:nvSpPr>
          <p:spPr bwMode="auto">
            <a:xfrm>
              <a:off x="4160" y="409"/>
              <a:ext cx="1435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 i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b="1" baseline="30000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3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03" name="Rectangle 11"/>
            <p:cNvSpPr>
              <a:spLocks noChangeArrowheads="1"/>
            </p:cNvSpPr>
            <p:nvPr/>
          </p:nvSpPr>
          <p:spPr bwMode="auto">
            <a:xfrm>
              <a:off x="5595" y="409"/>
              <a:ext cx="672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2</a:t>
              </a:r>
              <a:r>
                <a:rPr lang="en-US" b="1" i="1" baseline="30000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n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04" name="Rectangle 12"/>
            <p:cNvSpPr>
              <a:spLocks noChangeArrowheads="1"/>
            </p:cNvSpPr>
            <p:nvPr/>
          </p:nvSpPr>
          <p:spPr bwMode="auto">
            <a:xfrm>
              <a:off x="6" y="870"/>
              <a:ext cx="687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3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05" name="Rectangle 13"/>
            <p:cNvSpPr>
              <a:spLocks noChangeArrowheads="1"/>
            </p:cNvSpPr>
            <p:nvPr/>
          </p:nvSpPr>
          <p:spPr bwMode="auto">
            <a:xfrm>
              <a:off x="693" y="870"/>
              <a:ext cx="1016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10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06" name="Rectangle 14"/>
            <p:cNvSpPr>
              <a:spLocks noChangeArrowheads="1"/>
            </p:cNvSpPr>
            <p:nvPr/>
          </p:nvSpPr>
          <p:spPr bwMode="auto">
            <a:xfrm>
              <a:off x="1709" y="870"/>
              <a:ext cx="1156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30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07" name="Rectangle 15"/>
            <p:cNvSpPr>
              <a:spLocks noChangeArrowheads="1"/>
            </p:cNvSpPr>
            <p:nvPr/>
          </p:nvSpPr>
          <p:spPr bwMode="auto">
            <a:xfrm>
              <a:off x="2865" y="870"/>
              <a:ext cx="1295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100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08" name="Rectangle 16"/>
            <p:cNvSpPr>
              <a:spLocks noChangeArrowheads="1"/>
            </p:cNvSpPr>
            <p:nvPr/>
          </p:nvSpPr>
          <p:spPr bwMode="auto">
            <a:xfrm>
              <a:off x="4160" y="870"/>
              <a:ext cx="1435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1000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09" name="Rectangle 17"/>
            <p:cNvSpPr>
              <a:spLocks noChangeArrowheads="1"/>
            </p:cNvSpPr>
            <p:nvPr/>
          </p:nvSpPr>
          <p:spPr bwMode="auto">
            <a:xfrm>
              <a:off x="5595" y="870"/>
              <a:ext cx="672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1000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10" name="Rectangle 18"/>
            <p:cNvSpPr>
              <a:spLocks noChangeArrowheads="1"/>
            </p:cNvSpPr>
            <p:nvPr/>
          </p:nvSpPr>
          <p:spPr bwMode="auto">
            <a:xfrm>
              <a:off x="6" y="1331"/>
              <a:ext cx="687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6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11" name="Rectangle 19"/>
            <p:cNvSpPr>
              <a:spLocks noChangeArrowheads="1"/>
            </p:cNvSpPr>
            <p:nvPr/>
          </p:nvSpPr>
          <p:spPr bwMode="auto">
            <a:xfrm>
              <a:off x="693" y="1331"/>
              <a:ext cx="1016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100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12" name="Rectangle 20"/>
            <p:cNvSpPr>
              <a:spLocks noChangeArrowheads="1"/>
            </p:cNvSpPr>
            <p:nvPr/>
          </p:nvSpPr>
          <p:spPr bwMode="auto">
            <a:xfrm>
              <a:off x="1709" y="1331"/>
              <a:ext cx="1156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600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13" name="Rectangle 21"/>
            <p:cNvSpPr>
              <a:spLocks noChangeArrowheads="1"/>
            </p:cNvSpPr>
            <p:nvPr/>
          </p:nvSpPr>
          <p:spPr bwMode="auto">
            <a:xfrm>
              <a:off x="2865" y="1331"/>
              <a:ext cx="1295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10,000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14" name="Rectangle 22"/>
            <p:cNvSpPr>
              <a:spLocks noChangeArrowheads="1"/>
            </p:cNvSpPr>
            <p:nvPr/>
          </p:nvSpPr>
          <p:spPr bwMode="auto">
            <a:xfrm>
              <a:off x="4160" y="1331"/>
              <a:ext cx="1435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1,000,000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15" name="Rectangle 23"/>
            <p:cNvSpPr>
              <a:spLocks noChangeArrowheads="1"/>
            </p:cNvSpPr>
            <p:nvPr/>
          </p:nvSpPr>
          <p:spPr bwMode="auto">
            <a:xfrm>
              <a:off x="5595" y="1331"/>
              <a:ext cx="672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10</a:t>
              </a:r>
              <a:r>
                <a:rPr lang="en-US" b="1" baseline="30000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30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16" name="Rectangle 24"/>
            <p:cNvSpPr>
              <a:spLocks noChangeArrowheads="1"/>
            </p:cNvSpPr>
            <p:nvPr/>
          </p:nvSpPr>
          <p:spPr bwMode="auto">
            <a:xfrm>
              <a:off x="6" y="1792"/>
              <a:ext cx="687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9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17" name="Rectangle 25"/>
            <p:cNvSpPr>
              <a:spLocks noChangeArrowheads="1"/>
            </p:cNvSpPr>
            <p:nvPr/>
          </p:nvSpPr>
          <p:spPr bwMode="auto">
            <a:xfrm>
              <a:off x="693" y="1792"/>
              <a:ext cx="1016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1,000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18" name="Rectangle 26"/>
            <p:cNvSpPr>
              <a:spLocks noChangeArrowheads="1"/>
            </p:cNvSpPr>
            <p:nvPr/>
          </p:nvSpPr>
          <p:spPr bwMode="auto">
            <a:xfrm>
              <a:off x="1709" y="1792"/>
              <a:ext cx="1156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9,000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19" name="Rectangle 27"/>
            <p:cNvSpPr>
              <a:spLocks noChangeArrowheads="1"/>
            </p:cNvSpPr>
            <p:nvPr/>
          </p:nvSpPr>
          <p:spPr bwMode="auto">
            <a:xfrm>
              <a:off x="2865" y="1792"/>
              <a:ext cx="1295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1,000,000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20" name="Rectangle 28"/>
            <p:cNvSpPr>
              <a:spLocks noChangeArrowheads="1"/>
            </p:cNvSpPr>
            <p:nvPr/>
          </p:nvSpPr>
          <p:spPr bwMode="auto">
            <a:xfrm>
              <a:off x="4160" y="1792"/>
              <a:ext cx="1435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1,000,000,000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21" name="Rectangle 29"/>
            <p:cNvSpPr>
              <a:spLocks noChangeArrowheads="1"/>
            </p:cNvSpPr>
            <p:nvPr/>
          </p:nvSpPr>
          <p:spPr bwMode="auto">
            <a:xfrm>
              <a:off x="5595" y="1792"/>
              <a:ext cx="672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10</a:t>
              </a:r>
              <a:r>
                <a:rPr lang="en-US" b="1" baseline="30000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301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22" name="Rectangle 30"/>
            <p:cNvSpPr>
              <a:spLocks noChangeArrowheads="1"/>
            </p:cNvSpPr>
            <p:nvPr/>
          </p:nvSpPr>
          <p:spPr bwMode="auto">
            <a:xfrm>
              <a:off x="6" y="2253"/>
              <a:ext cx="687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13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23" name="Rectangle 31"/>
            <p:cNvSpPr>
              <a:spLocks noChangeArrowheads="1"/>
            </p:cNvSpPr>
            <p:nvPr/>
          </p:nvSpPr>
          <p:spPr bwMode="auto">
            <a:xfrm>
              <a:off x="693" y="2253"/>
              <a:ext cx="1016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10,000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24" name="Rectangle 32"/>
            <p:cNvSpPr>
              <a:spLocks noChangeArrowheads="1"/>
            </p:cNvSpPr>
            <p:nvPr/>
          </p:nvSpPr>
          <p:spPr bwMode="auto">
            <a:xfrm>
              <a:off x="1709" y="2253"/>
              <a:ext cx="1156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130,000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25" name="Rectangle 33"/>
            <p:cNvSpPr>
              <a:spLocks noChangeArrowheads="1"/>
            </p:cNvSpPr>
            <p:nvPr/>
          </p:nvSpPr>
          <p:spPr bwMode="auto">
            <a:xfrm>
              <a:off x="2865" y="2253"/>
              <a:ext cx="1295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100,000,000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26" name="Rectangle 34"/>
            <p:cNvSpPr>
              <a:spLocks noChangeArrowheads="1"/>
            </p:cNvSpPr>
            <p:nvPr/>
          </p:nvSpPr>
          <p:spPr bwMode="auto">
            <a:xfrm>
              <a:off x="4160" y="2253"/>
              <a:ext cx="1435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10</a:t>
              </a:r>
              <a:r>
                <a:rPr lang="en-US" b="1" baseline="30000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12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27" name="Rectangle 35"/>
            <p:cNvSpPr>
              <a:spLocks noChangeArrowheads="1"/>
            </p:cNvSpPr>
            <p:nvPr/>
          </p:nvSpPr>
          <p:spPr bwMode="auto">
            <a:xfrm>
              <a:off x="5595" y="2253"/>
              <a:ext cx="672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WOW!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28" name="Rectangle 36"/>
            <p:cNvSpPr>
              <a:spLocks noChangeArrowheads="1"/>
            </p:cNvSpPr>
            <p:nvPr/>
          </p:nvSpPr>
          <p:spPr bwMode="auto">
            <a:xfrm>
              <a:off x="6" y="2714"/>
              <a:ext cx="687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16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29" name="Rectangle 37"/>
            <p:cNvSpPr>
              <a:spLocks noChangeArrowheads="1"/>
            </p:cNvSpPr>
            <p:nvPr/>
          </p:nvSpPr>
          <p:spPr bwMode="auto">
            <a:xfrm>
              <a:off x="693" y="2714"/>
              <a:ext cx="1016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100,000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30" name="Rectangle 38"/>
            <p:cNvSpPr>
              <a:spLocks noChangeArrowheads="1"/>
            </p:cNvSpPr>
            <p:nvPr/>
          </p:nvSpPr>
          <p:spPr bwMode="auto">
            <a:xfrm>
              <a:off x="1709" y="2714"/>
              <a:ext cx="1156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1,600,000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31" name="Rectangle 39"/>
            <p:cNvSpPr>
              <a:spLocks noChangeArrowheads="1"/>
            </p:cNvSpPr>
            <p:nvPr/>
          </p:nvSpPr>
          <p:spPr bwMode="auto">
            <a:xfrm>
              <a:off x="2865" y="2714"/>
              <a:ext cx="1295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10</a:t>
              </a:r>
              <a:r>
                <a:rPr lang="en-US" b="1" baseline="30000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10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32" name="Rectangle 40"/>
            <p:cNvSpPr>
              <a:spLocks noChangeArrowheads="1"/>
            </p:cNvSpPr>
            <p:nvPr/>
          </p:nvSpPr>
          <p:spPr bwMode="auto">
            <a:xfrm>
              <a:off x="4160" y="2714"/>
              <a:ext cx="1435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10</a:t>
              </a:r>
              <a:r>
                <a:rPr lang="en-US" b="1" baseline="30000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15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33" name="Rectangle 41"/>
            <p:cNvSpPr>
              <a:spLocks noChangeArrowheads="1"/>
            </p:cNvSpPr>
            <p:nvPr/>
          </p:nvSpPr>
          <p:spPr bwMode="auto">
            <a:xfrm>
              <a:off x="5595" y="2714"/>
              <a:ext cx="672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WOW!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34" name="Rectangle 42"/>
            <p:cNvSpPr>
              <a:spLocks noChangeArrowheads="1"/>
            </p:cNvSpPr>
            <p:nvPr/>
          </p:nvSpPr>
          <p:spPr bwMode="auto">
            <a:xfrm>
              <a:off x="6" y="3175"/>
              <a:ext cx="687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19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35" name="Rectangle 43"/>
            <p:cNvSpPr>
              <a:spLocks noChangeArrowheads="1"/>
            </p:cNvSpPr>
            <p:nvPr/>
          </p:nvSpPr>
          <p:spPr bwMode="auto">
            <a:xfrm>
              <a:off x="693" y="3175"/>
              <a:ext cx="1016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1,000,000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36" name="Rectangle 44"/>
            <p:cNvSpPr>
              <a:spLocks noChangeArrowheads="1"/>
            </p:cNvSpPr>
            <p:nvPr/>
          </p:nvSpPr>
          <p:spPr bwMode="auto">
            <a:xfrm>
              <a:off x="1709" y="3175"/>
              <a:ext cx="1156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19,000,000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37" name="Rectangle 45"/>
            <p:cNvSpPr>
              <a:spLocks noChangeArrowheads="1"/>
            </p:cNvSpPr>
            <p:nvPr/>
          </p:nvSpPr>
          <p:spPr bwMode="auto">
            <a:xfrm>
              <a:off x="2865" y="3175"/>
              <a:ext cx="1295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10</a:t>
              </a:r>
              <a:r>
                <a:rPr lang="en-US" b="1" baseline="30000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12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38" name="Rectangle 46"/>
            <p:cNvSpPr>
              <a:spLocks noChangeArrowheads="1"/>
            </p:cNvSpPr>
            <p:nvPr/>
          </p:nvSpPr>
          <p:spPr bwMode="auto">
            <a:xfrm>
              <a:off x="4160" y="3175"/>
              <a:ext cx="1435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10</a:t>
              </a:r>
              <a:r>
                <a:rPr lang="en-US" b="1" baseline="30000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18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69039" name="Rectangle 47"/>
            <p:cNvSpPr>
              <a:spLocks noChangeArrowheads="1"/>
            </p:cNvSpPr>
            <p:nvPr/>
          </p:nvSpPr>
          <p:spPr bwMode="auto">
            <a:xfrm>
              <a:off x="5595" y="3175"/>
              <a:ext cx="672" cy="437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en-US" b="1">
                  <a:solidFill>
                    <a:srgbClr val="330099"/>
                  </a:solidFill>
                  <a:latin typeface="Courier New" pitchFamily="49" charset="0"/>
                  <a:cs typeface="Courier New" pitchFamily="49" charset="0"/>
                </a:rPr>
                <a:t>WOW!</a:t>
              </a:r>
              <a:endParaRPr lang="en-US" sz="1200" b="1">
                <a:solidFill>
                  <a:srgbClr val="330099"/>
                </a:solidFill>
              </a:endParaRPr>
            </a:p>
            <a:p>
              <a:pPr eaLnBrk="0" hangingPunct="0"/>
              <a:endParaRPr lang="en-US" sz="2400" b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69041" name="Text Box 49"/>
          <p:cNvSpPr txBox="1">
            <a:spLocks noChangeArrowheads="1"/>
          </p:cNvSpPr>
          <p:nvPr/>
        </p:nvSpPr>
        <p:spPr bwMode="auto">
          <a:xfrm>
            <a:off x="100806" y="4927933"/>
            <a:ext cx="8942387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/>
              <a:t>What if you wanted to use an </a:t>
            </a:r>
            <a:r>
              <a:rPr lang="en-US" sz="2200" dirty="0">
                <a:solidFill>
                  <a:srgbClr val="A50021"/>
                </a:solidFill>
              </a:rPr>
              <a:t>O(n</a:t>
            </a:r>
            <a:r>
              <a:rPr lang="en-US" sz="2200" baseline="30000" dirty="0">
                <a:solidFill>
                  <a:srgbClr val="A50021"/>
                </a:solidFill>
              </a:rPr>
              <a:t>3</a:t>
            </a:r>
            <a:r>
              <a:rPr lang="en-US" sz="2200" dirty="0">
                <a:solidFill>
                  <a:srgbClr val="A50021"/>
                </a:solidFill>
              </a:rPr>
              <a:t>)</a:t>
            </a:r>
            <a:r>
              <a:rPr lang="en-US" sz="2200" dirty="0"/>
              <a:t> algorithm to sort a </a:t>
            </a:r>
            <a:br>
              <a:rPr lang="en-US" sz="2200" dirty="0"/>
            </a:br>
            <a:r>
              <a:rPr lang="en-US" sz="2200" dirty="0">
                <a:solidFill>
                  <a:srgbClr val="A50021"/>
                </a:solidFill>
              </a:rPr>
              <a:t>million numbers?</a:t>
            </a:r>
            <a:r>
              <a:rPr lang="en-US" sz="2200" dirty="0"/>
              <a:t> Your algorithm would require roughly </a:t>
            </a:r>
            <a:r>
              <a:rPr lang="en-US" sz="2200" dirty="0">
                <a:solidFill>
                  <a:srgbClr val="A50021"/>
                </a:solidFill>
              </a:rPr>
              <a:t>1,000,000,000,000,000,000</a:t>
            </a:r>
            <a:r>
              <a:rPr lang="en-US" sz="2200" dirty="0"/>
              <a:t> steps!  </a:t>
            </a:r>
          </a:p>
          <a:p>
            <a:pPr algn="ctr"/>
            <a:r>
              <a:rPr lang="en-US" sz="2400" dirty="0"/>
              <a:t>Quintillion has 18 zeros </a:t>
            </a:r>
            <a:endParaRPr lang="en-US" sz="2200" dirty="0"/>
          </a:p>
          <a:p>
            <a:pPr algn="ctr"/>
            <a:endParaRPr lang="en-US" sz="1000" dirty="0"/>
          </a:p>
          <a:p>
            <a:pPr algn="ctr"/>
            <a:r>
              <a:rPr lang="en-US" sz="2200" dirty="0"/>
              <a:t>But an </a:t>
            </a:r>
            <a:r>
              <a:rPr lang="en-US" sz="2200" dirty="0">
                <a:solidFill>
                  <a:srgbClr val="006666"/>
                </a:solidFill>
              </a:rPr>
              <a:t>O(n log</a:t>
            </a:r>
            <a:r>
              <a:rPr lang="en-US" sz="2200" baseline="-25000" dirty="0">
                <a:solidFill>
                  <a:srgbClr val="006666"/>
                </a:solidFill>
              </a:rPr>
              <a:t>2</a:t>
            </a:r>
            <a:r>
              <a:rPr lang="en-US" sz="2200" dirty="0">
                <a:solidFill>
                  <a:srgbClr val="006666"/>
                </a:solidFill>
              </a:rPr>
              <a:t>(n))</a:t>
            </a:r>
            <a:r>
              <a:rPr lang="en-US" sz="2200" dirty="0"/>
              <a:t> algorithm would use </a:t>
            </a:r>
            <a:r>
              <a:rPr lang="en-US" sz="2400" dirty="0"/>
              <a:t>only </a:t>
            </a:r>
            <a:r>
              <a:rPr lang="en-US" sz="2200" dirty="0">
                <a:solidFill>
                  <a:srgbClr val="006666"/>
                </a:solidFill>
              </a:rPr>
              <a:t>19,000,000</a:t>
            </a:r>
            <a:r>
              <a:rPr lang="en-US" sz="2200" dirty="0"/>
              <a:t> steps!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9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9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90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90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90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90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04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85BF-86CB-46E3-8EEA-521E974E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NUMBERS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3E38B-4551-4CCE-8E35-02E75E00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21DE-2D7F-44F3-B4E5-FDBBA24CB56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A32D9-FD1B-4DE6-9F77-D5B34D4E3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48" y="948475"/>
            <a:ext cx="5794513" cy="55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0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dirty="0"/>
              <a:t>Big-O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267690" y="779318"/>
            <a:ext cx="6754091" cy="6078682"/>
            <a:chOff x="1226127" y="314477"/>
            <a:chExt cx="6999084" cy="654352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127" y="314477"/>
              <a:ext cx="6999084" cy="654352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106240" y="1615934"/>
              <a:ext cx="5243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THE WAY THEY TEACH BIG-O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61093" y="5260312"/>
              <a:ext cx="5123276" cy="894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48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993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0782-2EEF-4345-BF50-ED92DC82F011}" type="slidenum">
              <a:rPr lang="en-US"/>
              <a:pPr/>
              <a:t>20</a:t>
            </a:fld>
            <a:endParaRPr lang="en-US"/>
          </a:p>
        </p:txBody>
      </p:sp>
      <p:sp>
        <p:nvSpPr>
          <p:cNvPr id="47411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Big-O Complexity</a:t>
            </a:r>
          </a:p>
        </p:txBody>
      </p:sp>
      <p:sp>
        <p:nvSpPr>
          <p:cNvPr id="474117" name="Text Box 5"/>
          <p:cNvSpPr txBox="1">
            <a:spLocks noChangeArrowheads="1"/>
          </p:cNvSpPr>
          <p:nvPr/>
        </p:nvSpPr>
        <p:spPr bwMode="auto">
          <a:xfrm>
            <a:off x="112713" y="992188"/>
            <a:ext cx="8942387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>
                <a:solidFill>
                  <a:srgbClr val="A50021"/>
                </a:solidFill>
              </a:rPr>
              <a:t>1,000,000,000,000,000,000</a:t>
            </a:r>
            <a:r>
              <a:rPr lang="en-US" sz="2200"/>
              <a:t> vs </a:t>
            </a:r>
            <a:r>
              <a:rPr lang="en-US" sz="2200">
                <a:solidFill>
                  <a:srgbClr val="006666"/>
                </a:solidFill>
              </a:rPr>
              <a:t>19,000,000</a:t>
            </a:r>
            <a:r>
              <a:rPr lang="en-US" sz="2200"/>
              <a:t>!</a:t>
            </a:r>
          </a:p>
        </p:txBody>
      </p:sp>
      <p:sp>
        <p:nvSpPr>
          <p:cNvPr id="474118" name="Text Box 6"/>
          <p:cNvSpPr txBox="1">
            <a:spLocks noChangeArrowheads="1"/>
          </p:cNvSpPr>
          <p:nvPr/>
        </p:nvSpPr>
        <p:spPr bwMode="auto">
          <a:xfrm>
            <a:off x="311150" y="1570038"/>
            <a:ext cx="843597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6600CC"/>
                </a:solidFill>
              </a:rPr>
              <a:t>GREAT PROGRAMMERS</a:t>
            </a:r>
            <a:r>
              <a:rPr lang="en-US" sz="2400" dirty="0"/>
              <a:t> know that the choice of algorithm makes all the difference in the world.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rgbClr val="6600CC"/>
                </a:solidFill>
              </a:rPr>
              <a:t>NOT-SO-GREAT</a:t>
            </a:r>
            <a:r>
              <a:rPr lang="en-US" sz="2400" dirty="0"/>
              <a:t> programmers think that you can tweak a poor algorithm to make it better!</a:t>
            </a:r>
          </a:p>
        </p:txBody>
      </p:sp>
      <p:sp>
        <p:nvSpPr>
          <p:cNvPr id="474119" name="Text Box 7"/>
          <p:cNvSpPr txBox="1">
            <a:spLocks noChangeArrowheads="1"/>
          </p:cNvSpPr>
          <p:nvPr/>
        </p:nvSpPr>
        <p:spPr bwMode="auto">
          <a:xfrm>
            <a:off x="152400" y="3932238"/>
            <a:ext cx="8839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Say you improve an </a:t>
            </a:r>
            <a:r>
              <a:rPr lang="en-US" sz="2000">
                <a:solidFill>
                  <a:srgbClr val="6600FF"/>
                </a:solidFill>
              </a:rPr>
              <a:t>O(n</a:t>
            </a:r>
            <a:r>
              <a:rPr lang="en-US" sz="2000" baseline="30000">
                <a:solidFill>
                  <a:srgbClr val="6600FF"/>
                </a:solidFill>
              </a:rPr>
              <a:t>3</a:t>
            </a:r>
            <a:r>
              <a:rPr lang="en-US" sz="2000">
                <a:solidFill>
                  <a:srgbClr val="6600FF"/>
                </a:solidFill>
              </a:rPr>
              <a:t>)</a:t>
            </a:r>
            <a:r>
              <a:rPr lang="en-US" sz="2000"/>
              <a:t> algorithm from </a:t>
            </a:r>
            <a:r>
              <a:rPr lang="en-US" sz="2000">
                <a:solidFill>
                  <a:srgbClr val="6600CC"/>
                </a:solidFill>
              </a:rPr>
              <a:t>f(n) = 5n</a:t>
            </a:r>
            <a:r>
              <a:rPr lang="en-US" sz="2000" baseline="30000">
                <a:solidFill>
                  <a:srgbClr val="6600CC"/>
                </a:solidFill>
              </a:rPr>
              <a:t>3</a:t>
            </a:r>
            <a:r>
              <a:rPr lang="en-US" sz="2000" baseline="30000"/>
              <a:t> </a:t>
            </a:r>
            <a:r>
              <a:rPr lang="en-US" sz="2000"/>
              <a:t>steps to </a:t>
            </a:r>
            <a:r>
              <a:rPr lang="en-US" sz="2000">
                <a:solidFill>
                  <a:srgbClr val="6600CC"/>
                </a:solidFill>
              </a:rPr>
              <a:t>f(n) = 1.5n</a:t>
            </a:r>
            <a:r>
              <a:rPr lang="en-US" sz="2000" baseline="30000">
                <a:solidFill>
                  <a:srgbClr val="6600CC"/>
                </a:solidFill>
              </a:rPr>
              <a:t>3</a:t>
            </a:r>
            <a:r>
              <a:rPr lang="en-US" sz="2000" baseline="30000"/>
              <a:t> </a:t>
            </a:r>
            <a:r>
              <a:rPr lang="en-US" sz="2000"/>
              <a:t>steps. For n=1,000,000, that reduces the number of steps from </a:t>
            </a:r>
            <a:r>
              <a:rPr lang="en-US" sz="2000">
                <a:solidFill>
                  <a:srgbClr val="CC0000"/>
                </a:solidFill>
              </a:rPr>
              <a:t>5,000,000,000,000,000,000 </a:t>
            </a:r>
            <a:r>
              <a:rPr lang="en-US" sz="2000">
                <a:solidFill>
                  <a:schemeClr val="tx1"/>
                </a:solidFill>
              </a:rPr>
              <a:t>to </a:t>
            </a:r>
            <a:r>
              <a:rPr lang="en-US" sz="2000">
                <a:solidFill>
                  <a:srgbClr val="CC0000"/>
                </a:solidFill>
              </a:rPr>
              <a:t>1,500,000,000,000,000,000.</a:t>
            </a:r>
          </a:p>
        </p:txBody>
      </p:sp>
      <p:sp>
        <p:nvSpPr>
          <p:cNvPr id="474120" name="Rectangle 8"/>
          <p:cNvSpPr>
            <a:spLocks noChangeArrowheads="1"/>
          </p:cNvSpPr>
          <p:nvPr/>
        </p:nvSpPr>
        <p:spPr bwMode="auto">
          <a:xfrm>
            <a:off x="228600" y="5318125"/>
            <a:ext cx="8686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000"/>
          </a:p>
          <a:p>
            <a:pPr algn="ctr"/>
            <a:r>
              <a:rPr lang="en-US" sz="2000"/>
              <a:t>However, if you can find an algorithm that’s </a:t>
            </a:r>
            <a:r>
              <a:rPr lang="en-US" sz="2000">
                <a:solidFill>
                  <a:srgbClr val="6600FF"/>
                </a:solidFill>
              </a:rPr>
              <a:t>O(n·log </a:t>
            </a:r>
            <a:r>
              <a:rPr lang="en-US" sz="2000">
                <a:solidFill>
                  <a:srgbClr val="6600CC"/>
                </a:solidFill>
              </a:rPr>
              <a:t>n)</a:t>
            </a:r>
            <a:r>
              <a:rPr lang="en-US" sz="2000"/>
              <a:t> steps, say </a:t>
            </a:r>
            <a:br>
              <a:rPr lang="en-US" sz="2000"/>
            </a:br>
            <a:r>
              <a:rPr lang="en-US" sz="2000">
                <a:solidFill>
                  <a:srgbClr val="6600FF"/>
                </a:solidFill>
              </a:rPr>
              <a:t>f(n) = 10</a:t>
            </a:r>
            <a:r>
              <a:rPr lang="el-GR" sz="2000">
                <a:solidFill>
                  <a:srgbClr val="6600FF"/>
                </a:solidFill>
              </a:rPr>
              <a:t>·</a:t>
            </a:r>
            <a:r>
              <a:rPr lang="en-US" sz="2000">
                <a:solidFill>
                  <a:srgbClr val="6600FF"/>
                </a:solidFill>
              </a:rPr>
              <a:t>n log n</a:t>
            </a:r>
            <a:r>
              <a:rPr lang="en-US" sz="2000"/>
              <a:t>, you can solve the problem in </a:t>
            </a:r>
            <a:r>
              <a:rPr lang="en-US" sz="2000">
                <a:solidFill>
                  <a:srgbClr val="CC0000"/>
                </a:solidFill>
              </a:rPr>
              <a:t>190,000,000</a:t>
            </a:r>
            <a:r>
              <a:rPr lang="en-US" sz="2000"/>
              <a:t> steps.  </a:t>
            </a:r>
          </a:p>
        </p:txBody>
      </p:sp>
      <p:sp>
        <p:nvSpPr>
          <p:cNvPr id="474121" name="Rectangle 9"/>
          <p:cNvSpPr>
            <a:spLocks noChangeArrowheads="1"/>
          </p:cNvSpPr>
          <p:nvPr/>
        </p:nvSpPr>
        <p:spPr bwMode="auto">
          <a:xfrm>
            <a:off x="1295400" y="5029200"/>
            <a:ext cx="70246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(Big deal… so it’ll take 1.5 years to run instead of 5 years)</a:t>
            </a:r>
          </a:p>
        </p:txBody>
      </p:sp>
      <p:sp>
        <p:nvSpPr>
          <p:cNvPr id="474122" name="Rectangle 10"/>
          <p:cNvSpPr>
            <a:spLocks noChangeArrowheads="1"/>
          </p:cNvSpPr>
          <p:nvPr/>
        </p:nvSpPr>
        <p:spPr bwMode="auto">
          <a:xfrm>
            <a:off x="914400" y="6384925"/>
            <a:ext cx="7264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(Which will take just a few seconds or less on a modern PC!)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7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74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8" grpId="0" build="p"/>
      <p:bldP spid="474119" grpId="0" autoUpdateAnimBg="0"/>
      <p:bldP spid="474120" grpId="0"/>
      <p:bldP spid="474121" grpId="0"/>
      <p:bldP spid="4741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031A-350A-44AE-9A79-EF58D59AA719}" type="slidenum">
              <a:rPr lang="en-US"/>
              <a:pPr/>
              <a:t>21</a:t>
            </a:fld>
            <a:endParaRPr lang="en-US"/>
          </a:p>
        </p:txBody>
      </p:sp>
      <p:sp>
        <p:nvSpPr>
          <p:cNvPr id="578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Don’t be a Big-O NUT!</a:t>
            </a:r>
          </a:p>
        </p:txBody>
      </p:sp>
      <p:grpSp>
        <p:nvGrpSpPr>
          <p:cNvPr id="578564" name="Group 4"/>
          <p:cNvGrpSpPr>
            <a:grpSpLocks/>
          </p:cNvGrpSpPr>
          <p:nvPr/>
        </p:nvGrpSpPr>
        <p:grpSpPr bwMode="auto">
          <a:xfrm>
            <a:off x="3733800" y="2895600"/>
            <a:ext cx="5148263" cy="3530600"/>
            <a:chOff x="2352" y="1824"/>
            <a:chExt cx="3243" cy="2224"/>
          </a:xfrm>
        </p:grpSpPr>
        <p:graphicFrame>
          <p:nvGraphicFramePr>
            <p:cNvPr id="578565" name="Object 5"/>
            <p:cNvGraphicFramePr>
              <a:graphicFrameLocks noChangeAspect="1"/>
            </p:cNvGraphicFramePr>
            <p:nvPr/>
          </p:nvGraphicFramePr>
          <p:xfrm>
            <a:off x="2352" y="1824"/>
            <a:ext cx="3243" cy="2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8973" name="Chart" r:id="rId4" imgW="6088497" imgH="4175697" progId="Excel.Chart.8">
                    <p:embed/>
                  </p:oleObj>
                </mc:Choice>
                <mc:Fallback>
                  <p:oleObj name="Chart" r:id="rId4" imgW="6088497" imgH="4175697" progId="Excel.Chart.8">
                    <p:embed/>
                    <p:pic>
                      <p:nvPicPr>
                        <p:cNvPr id="0" name="Picture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824"/>
                          <a:ext cx="3243" cy="2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17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8566" name="Text Box 6"/>
            <p:cNvSpPr txBox="1">
              <a:spLocks noChangeArrowheads="1"/>
            </p:cNvSpPr>
            <p:nvPr/>
          </p:nvSpPr>
          <p:spPr bwMode="auto">
            <a:xfrm rot="-3678688">
              <a:off x="3603" y="2541"/>
              <a:ext cx="6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/>
                <a:t>f(n)=n</a:t>
              </a:r>
              <a:r>
                <a:rPr lang="en-US" sz="2000" baseline="30000"/>
                <a:t>2</a:t>
              </a:r>
            </a:p>
          </p:txBody>
        </p:sp>
        <p:sp>
          <p:nvSpPr>
            <p:cNvPr id="578567" name="Text Box 7"/>
            <p:cNvSpPr txBox="1">
              <a:spLocks noChangeArrowheads="1"/>
            </p:cNvSpPr>
            <p:nvPr/>
          </p:nvSpPr>
          <p:spPr bwMode="auto">
            <a:xfrm rot="-22156967">
              <a:off x="4032" y="3312"/>
              <a:ext cx="95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/>
                <a:t>f(n)=n log n</a:t>
              </a:r>
            </a:p>
          </p:txBody>
        </p:sp>
        <p:sp>
          <p:nvSpPr>
            <p:cNvPr id="578568" name="Text Box 8"/>
            <p:cNvSpPr txBox="1">
              <a:spLocks noChangeArrowheads="1"/>
            </p:cNvSpPr>
            <p:nvPr/>
          </p:nvSpPr>
          <p:spPr bwMode="auto">
            <a:xfrm>
              <a:off x="4944" y="3400"/>
              <a:ext cx="56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/>
                <a:t>f(n)=n</a:t>
              </a:r>
            </a:p>
          </p:txBody>
        </p:sp>
      </p:grpSp>
      <p:sp>
        <p:nvSpPr>
          <p:cNvPr id="578569" name="Text Box 9"/>
          <p:cNvSpPr txBox="1">
            <a:spLocks noChangeArrowheads="1"/>
          </p:cNvSpPr>
          <p:nvPr/>
        </p:nvSpPr>
        <p:spPr bwMode="auto">
          <a:xfrm>
            <a:off x="365125" y="869950"/>
            <a:ext cx="85502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When you’re writing a program that operates on a </a:t>
            </a:r>
            <a:r>
              <a:rPr lang="en-US" sz="2400">
                <a:solidFill>
                  <a:srgbClr val="6600FF"/>
                </a:solidFill>
              </a:rPr>
              <a:t>large number of items</a:t>
            </a:r>
            <a:r>
              <a:rPr lang="en-US" sz="2400"/>
              <a:t>, evaluating Big-O is key.  It can mean the difference between a usable program and an unusable one. </a:t>
            </a:r>
          </a:p>
        </p:txBody>
      </p:sp>
      <p:sp>
        <p:nvSpPr>
          <p:cNvPr id="578571" name="Text Box 11"/>
          <p:cNvSpPr txBox="1">
            <a:spLocks noChangeArrowheads="1"/>
          </p:cNvSpPr>
          <p:nvPr/>
        </p:nvSpPr>
        <p:spPr bwMode="auto">
          <a:xfrm>
            <a:off x="381000" y="2209800"/>
            <a:ext cx="8550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But what if you have a small number of items, e.g. </a:t>
            </a:r>
            <a:r>
              <a:rPr lang="en-US" sz="2400">
                <a:solidFill>
                  <a:srgbClr val="008080"/>
                </a:solidFill>
              </a:rPr>
              <a:t>n&lt;50</a:t>
            </a:r>
            <a:r>
              <a:rPr lang="en-US" sz="2400"/>
              <a:t>?</a:t>
            </a:r>
          </a:p>
        </p:txBody>
      </p:sp>
      <p:sp>
        <p:nvSpPr>
          <p:cNvPr id="578572" name="Text Box 12"/>
          <p:cNvSpPr txBox="1">
            <a:spLocks noChangeArrowheads="1"/>
          </p:cNvSpPr>
          <p:nvPr/>
        </p:nvSpPr>
        <p:spPr bwMode="auto">
          <a:xfrm>
            <a:off x="152400" y="2987675"/>
            <a:ext cx="3429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In this case, all of your algorithms require only a small number of steps.</a:t>
            </a:r>
          </a:p>
        </p:txBody>
      </p:sp>
      <p:sp>
        <p:nvSpPr>
          <p:cNvPr id="578573" name="Text Box 13"/>
          <p:cNvSpPr txBox="1">
            <a:spLocks noChangeArrowheads="1"/>
          </p:cNvSpPr>
          <p:nvPr/>
        </p:nvSpPr>
        <p:spPr bwMode="auto">
          <a:xfrm>
            <a:off x="152400" y="4268788"/>
            <a:ext cx="3429000" cy="243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In such situations (when you know </a:t>
            </a:r>
            <a:r>
              <a:rPr lang="en-US" sz="2200">
                <a:solidFill>
                  <a:srgbClr val="008080"/>
                </a:solidFill>
              </a:rPr>
              <a:t>n</a:t>
            </a:r>
            <a:r>
              <a:rPr lang="en-US" sz="2200"/>
              <a:t> is small), forget which Big-O is better and choose the easiest-to-program algorithm.  </a:t>
            </a:r>
            <a:r>
              <a:rPr lang="en-US" sz="2200">
                <a:solidFill>
                  <a:srgbClr val="9933FF"/>
                </a:solidFill>
              </a:rPr>
              <a:t>It’ll save you lots of headaches.</a:t>
            </a:r>
          </a:p>
        </p:txBody>
      </p:sp>
      <p:sp>
        <p:nvSpPr>
          <p:cNvPr id="578574" name="Rectangle 14"/>
          <p:cNvSpPr>
            <a:spLocks noChangeArrowheads="1"/>
          </p:cNvSpPr>
          <p:nvPr/>
        </p:nvSpPr>
        <p:spPr bwMode="auto">
          <a:xfrm>
            <a:off x="4495800" y="4148138"/>
            <a:ext cx="1947863" cy="1643062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8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8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8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8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571" grpId="0"/>
      <p:bldP spid="578572" grpId="0"/>
      <p:bldP spid="578573" grpId="0"/>
      <p:bldP spid="57857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9F0A3-50AA-4A7B-9E0B-E6D93150F5C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2" y="0"/>
            <a:ext cx="10259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5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cream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FA42-1527-4B65-AD49-4996CB649560}" type="slidenum">
              <a:rPr lang="en-US"/>
              <a:pPr/>
              <a:t>23</a:t>
            </a:fld>
            <a:endParaRPr lang="en-US"/>
          </a:p>
        </p:txBody>
      </p:sp>
      <p:sp>
        <p:nvSpPr>
          <p:cNvPr id="71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4000" dirty="0"/>
              <a:t>Find the Big-O Challenge, Part 1</a:t>
            </a:r>
            <a:br>
              <a:rPr lang="en-US" sz="4000" dirty="0"/>
            </a:br>
            <a:r>
              <a:rPr lang="en-US" sz="1200" dirty="0"/>
              <a:t>(Solutions in the slide notes below)</a:t>
            </a:r>
          </a:p>
        </p:txBody>
      </p:sp>
      <p:sp>
        <p:nvSpPr>
          <p:cNvPr id="713731" name="Rectangle 3"/>
          <p:cNvSpPr>
            <a:spLocks noChangeArrowheads="1"/>
          </p:cNvSpPr>
          <p:nvPr/>
        </p:nvSpPr>
        <p:spPr bwMode="auto">
          <a:xfrm>
            <a:off x="4940300" y="3700463"/>
            <a:ext cx="45720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void </a:t>
            </a:r>
            <a:r>
              <a:rPr lang="en-US" sz="2000" dirty="0" err="1"/>
              <a:t>foo</a:t>
            </a:r>
            <a:r>
              <a:rPr lang="en-US" sz="2000" dirty="0"/>
              <a:t>( 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, sum = 0;</a:t>
            </a:r>
          </a:p>
          <a:p>
            <a:endParaRPr lang="en-US" sz="2000" dirty="0"/>
          </a:p>
          <a:p>
            <a:r>
              <a:rPr lang="en-US" sz="2000" dirty="0"/>
              <a:t>    for (</a:t>
            </a:r>
            <a:r>
              <a:rPr lang="en-US" sz="2000" dirty="0" err="1"/>
              <a:t>i</a:t>
            </a:r>
            <a:r>
              <a:rPr lang="en-US" sz="2000" dirty="0"/>
              <a:t>=0 ; </a:t>
            </a:r>
            <a:r>
              <a:rPr lang="en-US" sz="2000" dirty="0" err="1"/>
              <a:t>i</a:t>
            </a:r>
            <a:r>
              <a:rPr lang="en-US" sz="2000" dirty="0"/>
              <a:t> &lt; </a:t>
            </a:r>
            <a:r>
              <a:rPr lang="en-US" sz="2000" dirty="0">
                <a:solidFill>
                  <a:srgbClr val="FF0000"/>
                </a:solidFill>
              </a:rPr>
              <a:t>n*n </a:t>
            </a:r>
            <a:r>
              <a:rPr lang="en-US" sz="2000" dirty="0"/>
              <a:t>; </a:t>
            </a:r>
            <a:r>
              <a:rPr lang="en-US" sz="2000" dirty="0" err="1"/>
              <a:t>i</a:t>
            </a:r>
            <a:r>
              <a:rPr lang="en-US" sz="2000" dirty="0"/>
              <a:t>++)</a:t>
            </a:r>
          </a:p>
          <a:p>
            <a:r>
              <a:rPr lang="en-US" sz="2000" dirty="0"/>
              <a:t>         sum += </a:t>
            </a:r>
            <a:r>
              <a:rPr lang="en-US" sz="2000" dirty="0" err="1"/>
              <a:t>i</a:t>
            </a:r>
            <a:r>
              <a:rPr lang="en-US" sz="2000" dirty="0"/>
              <a:t>;</a:t>
            </a:r>
          </a:p>
          <a:p>
            <a:endParaRPr lang="en-US" sz="2000" dirty="0"/>
          </a:p>
          <a:p>
            <a:r>
              <a:rPr lang="en-US" sz="2000" dirty="0"/>
              <a:t>    for (</a:t>
            </a:r>
            <a:r>
              <a:rPr lang="en-US" sz="2000" dirty="0" err="1"/>
              <a:t>i</a:t>
            </a:r>
            <a:r>
              <a:rPr lang="en-US" sz="2000" dirty="0"/>
              <a:t>=0 ; </a:t>
            </a:r>
            <a:r>
              <a:rPr lang="en-US" sz="2000" dirty="0" err="1"/>
              <a:t>i</a:t>
            </a:r>
            <a:r>
              <a:rPr lang="en-US" sz="2000" dirty="0"/>
              <a:t> &lt; </a:t>
            </a:r>
            <a:r>
              <a:rPr lang="en-US" sz="2000" dirty="0">
                <a:solidFill>
                  <a:srgbClr val="FF0000"/>
                </a:solidFill>
              </a:rPr>
              <a:t>n*n*n </a:t>
            </a:r>
            <a:r>
              <a:rPr lang="en-US" sz="2000" dirty="0"/>
              <a:t>; </a:t>
            </a:r>
            <a:r>
              <a:rPr lang="en-US" sz="2000" dirty="0" err="1"/>
              <a:t>i</a:t>
            </a:r>
            <a:r>
              <a:rPr lang="en-US" sz="2000" dirty="0"/>
              <a:t>++)</a:t>
            </a:r>
          </a:p>
          <a:p>
            <a:r>
              <a:rPr lang="en-US" sz="2000" dirty="0"/>
              <a:t>         sum += </a:t>
            </a:r>
            <a:r>
              <a:rPr lang="en-US" sz="2000" dirty="0" err="1"/>
              <a:t>i</a:t>
            </a:r>
            <a:r>
              <a:rPr lang="en-US" sz="2000" dirty="0"/>
              <a:t>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713732" name="Rectangle 4"/>
          <p:cNvSpPr>
            <a:spLocks noChangeArrowheads="1"/>
          </p:cNvSpPr>
          <p:nvPr/>
        </p:nvSpPr>
        <p:spPr bwMode="auto">
          <a:xfrm>
            <a:off x="177800" y="896938"/>
            <a:ext cx="457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 dirty="0"/>
              <a:t>for ( </a:t>
            </a:r>
            <a:r>
              <a:rPr lang="en-US" sz="2200" dirty="0" err="1"/>
              <a:t>int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= 0; </a:t>
            </a:r>
            <a:r>
              <a:rPr lang="en-US" sz="2200" dirty="0" err="1"/>
              <a:t>i</a:t>
            </a:r>
            <a:r>
              <a:rPr lang="en-US" sz="2200" dirty="0"/>
              <a:t> &lt; </a:t>
            </a:r>
            <a:r>
              <a:rPr lang="en-US" sz="2200" dirty="0">
                <a:solidFill>
                  <a:srgbClr val="FF3300"/>
                </a:solidFill>
              </a:rPr>
              <a:t>n</a:t>
            </a:r>
            <a:r>
              <a:rPr lang="en-US" sz="2200" dirty="0"/>
              <a:t>; </a:t>
            </a:r>
            <a:r>
              <a:rPr lang="en-US" sz="2200" dirty="0" err="1">
                <a:solidFill>
                  <a:srgbClr val="FF3300"/>
                </a:solidFill>
              </a:rPr>
              <a:t>i</a:t>
            </a:r>
            <a:r>
              <a:rPr lang="en-US" sz="2200" dirty="0">
                <a:solidFill>
                  <a:srgbClr val="FF3300"/>
                </a:solidFill>
              </a:rPr>
              <a:t>+=2</a:t>
            </a:r>
            <a:r>
              <a:rPr lang="en-US" sz="2200" dirty="0"/>
              <a:t> )</a:t>
            </a:r>
          </a:p>
          <a:p>
            <a:r>
              <a:rPr lang="en-US" sz="2200" dirty="0"/>
              <a:t>   sum++;</a:t>
            </a:r>
          </a:p>
        </p:txBody>
      </p:sp>
      <p:sp>
        <p:nvSpPr>
          <p:cNvPr id="713733" name="Rectangle 5"/>
          <p:cNvSpPr>
            <a:spLocks noChangeArrowheads="1"/>
          </p:cNvSpPr>
          <p:nvPr/>
        </p:nvSpPr>
        <p:spPr bwMode="auto">
          <a:xfrm>
            <a:off x="177800" y="1935163"/>
            <a:ext cx="457200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 dirty="0"/>
              <a:t>for ( </a:t>
            </a:r>
            <a:r>
              <a:rPr lang="en-US" sz="2200" dirty="0" err="1"/>
              <a:t>int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= 0; </a:t>
            </a:r>
            <a:r>
              <a:rPr lang="en-US" sz="2200" dirty="0" err="1"/>
              <a:t>i</a:t>
            </a:r>
            <a:r>
              <a:rPr lang="en-US" sz="2200" dirty="0"/>
              <a:t> &lt; </a:t>
            </a:r>
            <a:r>
              <a:rPr lang="en-US" sz="2200" dirty="0">
                <a:solidFill>
                  <a:srgbClr val="FF3300"/>
                </a:solidFill>
              </a:rPr>
              <a:t>q</a:t>
            </a:r>
            <a:r>
              <a:rPr lang="en-US" sz="2200" dirty="0"/>
              <a:t>; </a:t>
            </a:r>
            <a:r>
              <a:rPr lang="en-US" sz="2200" dirty="0" err="1"/>
              <a:t>i</a:t>
            </a:r>
            <a:r>
              <a:rPr lang="en-US" sz="2200" dirty="0"/>
              <a:t>++ )</a:t>
            </a:r>
          </a:p>
          <a:p>
            <a:r>
              <a:rPr lang="en-US" sz="2200" dirty="0"/>
              <a:t>   for ( </a:t>
            </a:r>
            <a:r>
              <a:rPr lang="en-US" sz="2200" dirty="0" err="1"/>
              <a:t>int</a:t>
            </a:r>
            <a:r>
              <a:rPr lang="en-US" sz="2200" dirty="0"/>
              <a:t> j = 0; j &lt; </a:t>
            </a:r>
            <a:r>
              <a:rPr lang="en-US" sz="2200" dirty="0">
                <a:solidFill>
                  <a:srgbClr val="FF3300"/>
                </a:solidFill>
              </a:rPr>
              <a:t>q</a:t>
            </a:r>
            <a:r>
              <a:rPr lang="en-US" sz="2200" dirty="0"/>
              <a:t>; j++ )</a:t>
            </a:r>
          </a:p>
          <a:p>
            <a:r>
              <a:rPr lang="en-US" sz="2200" dirty="0"/>
              <a:t>       sum++;</a:t>
            </a:r>
          </a:p>
        </p:txBody>
      </p:sp>
      <p:sp>
        <p:nvSpPr>
          <p:cNvPr id="713734" name="Rectangle 6"/>
          <p:cNvSpPr>
            <a:spLocks noChangeArrowheads="1"/>
          </p:cNvSpPr>
          <p:nvPr/>
        </p:nvSpPr>
        <p:spPr bwMode="auto">
          <a:xfrm>
            <a:off x="177800" y="3311525"/>
            <a:ext cx="4572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 dirty="0"/>
              <a:t>for ( </a:t>
            </a:r>
            <a:r>
              <a:rPr lang="en-US" sz="2200" dirty="0" err="1"/>
              <a:t>int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= 0; </a:t>
            </a:r>
            <a:r>
              <a:rPr lang="en-US" sz="2200" dirty="0" err="1"/>
              <a:t>i</a:t>
            </a:r>
            <a:r>
              <a:rPr lang="en-US" sz="2200" dirty="0"/>
              <a:t> &lt; </a:t>
            </a:r>
            <a:r>
              <a:rPr lang="en-US" sz="2200" dirty="0">
                <a:solidFill>
                  <a:srgbClr val="FF3300"/>
                </a:solidFill>
              </a:rPr>
              <a:t>n</a:t>
            </a:r>
            <a:r>
              <a:rPr lang="en-US" sz="2200" dirty="0"/>
              <a:t>; </a:t>
            </a:r>
            <a:r>
              <a:rPr lang="en-US" sz="2200" dirty="0" err="1"/>
              <a:t>i</a:t>
            </a:r>
            <a:r>
              <a:rPr lang="en-US" sz="2200" dirty="0"/>
              <a:t>++ )</a:t>
            </a:r>
          </a:p>
          <a:p>
            <a:r>
              <a:rPr lang="en-US" sz="2200" dirty="0"/>
              <a:t>    for ( </a:t>
            </a:r>
            <a:r>
              <a:rPr lang="en-US" sz="2200" dirty="0" err="1"/>
              <a:t>int</a:t>
            </a:r>
            <a:r>
              <a:rPr lang="en-US" sz="2200" dirty="0"/>
              <a:t> j = 0; j &lt; </a:t>
            </a:r>
            <a:r>
              <a:rPr lang="en-US" sz="2200" dirty="0">
                <a:solidFill>
                  <a:srgbClr val="FF3300"/>
                </a:solidFill>
              </a:rPr>
              <a:t>n*n</a:t>
            </a:r>
            <a:r>
              <a:rPr lang="en-US" sz="2200" dirty="0"/>
              <a:t>; j++ )</a:t>
            </a:r>
          </a:p>
          <a:p>
            <a:r>
              <a:rPr lang="en-US" sz="2200" dirty="0"/>
              <a:t>         sum++;</a:t>
            </a:r>
          </a:p>
        </p:txBody>
      </p:sp>
      <p:sp>
        <p:nvSpPr>
          <p:cNvPr id="713737" name="Rectangle 9"/>
          <p:cNvSpPr>
            <a:spLocks noChangeArrowheads="1"/>
          </p:cNvSpPr>
          <p:nvPr/>
        </p:nvSpPr>
        <p:spPr bwMode="auto">
          <a:xfrm>
            <a:off x="339725" y="4578350"/>
            <a:ext cx="4572000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k = </a:t>
            </a:r>
            <a:r>
              <a:rPr lang="en-US" sz="2200" dirty="0">
                <a:solidFill>
                  <a:srgbClr val="FF3300"/>
                </a:solidFill>
              </a:rPr>
              <a:t>n</a:t>
            </a:r>
            <a:r>
              <a:rPr lang="en-US" sz="2200" dirty="0">
                <a:solidFill>
                  <a:schemeClr val="tx1"/>
                </a:solidFill>
              </a:rPr>
              <a:t>;</a:t>
            </a:r>
          </a:p>
          <a:p>
            <a:r>
              <a:rPr lang="en-US" sz="2200" dirty="0">
                <a:solidFill>
                  <a:schemeClr val="tx1"/>
                </a:solidFill>
              </a:rPr>
              <a:t>while (k &gt; 1)</a:t>
            </a:r>
          </a:p>
          <a:p>
            <a:r>
              <a:rPr lang="en-US" sz="2200" dirty="0">
                <a:solidFill>
                  <a:schemeClr val="tx1"/>
                </a:solidFill>
              </a:rPr>
              <a:t>{</a:t>
            </a:r>
          </a:p>
          <a:p>
            <a:r>
              <a:rPr lang="en-US" sz="2200" dirty="0">
                <a:solidFill>
                  <a:schemeClr val="tx1"/>
                </a:solidFill>
              </a:rPr>
              <a:t>    sum++;</a:t>
            </a:r>
          </a:p>
          <a:p>
            <a:r>
              <a:rPr lang="en-US" sz="2200" dirty="0">
                <a:solidFill>
                  <a:schemeClr val="tx1"/>
                </a:solidFill>
              </a:rPr>
              <a:t>    </a:t>
            </a:r>
            <a:r>
              <a:rPr lang="en-US" sz="2200" dirty="0">
                <a:solidFill>
                  <a:srgbClr val="FF3300"/>
                </a:solidFill>
              </a:rPr>
              <a:t>k = k/2;</a:t>
            </a:r>
          </a:p>
          <a:p>
            <a:r>
              <a:rPr lang="en-US" sz="2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13738" name="Rectangle 10"/>
          <p:cNvSpPr>
            <a:spLocks noChangeArrowheads="1"/>
          </p:cNvSpPr>
          <p:nvPr/>
        </p:nvSpPr>
        <p:spPr bwMode="auto">
          <a:xfrm>
            <a:off x="5002213" y="847725"/>
            <a:ext cx="4572000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for (</a:t>
            </a:r>
            <a:r>
              <a:rPr lang="en-US" sz="2000" dirty="0" err="1">
                <a:solidFill>
                  <a:schemeClr val="tx1"/>
                </a:solidFill>
              </a:rPr>
              <a:t>int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=0 ; </a:t>
            </a:r>
            <a:r>
              <a:rPr lang="en-US" sz="2000" dirty="0" err="1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 &lt; 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>
                <a:solidFill>
                  <a:schemeClr val="tx1"/>
                </a:solidFill>
              </a:rPr>
              <a:t> ; </a:t>
            </a:r>
            <a:r>
              <a:rPr lang="en-US" sz="2000" dirty="0" err="1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++)</a:t>
            </a:r>
          </a:p>
          <a:p>
            <a:r>
              <a:rPr lang="en-US" sz="2000" dirty="0">
                <a:solidFill>
                  <a:schemeClr val="tx1"/>
                </a:solidFill>
              </a:rPr>
              <a:t>{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</a:t>
            </a:r>
            <a:r>
              <a:rPr lang="en-US" sz="2000" dirty="0" err="1">
                <a:solidFill>
                  <a:schemeClr val="tx1"/>
                </a:solidFill>
              </a:rPr>
              <a:t>int</a:t>
            </a:r>
            <a:r>
              <a:rPr lang="en-US" sz="2000" dirty="0">
                <a:solidFill>
                  <a:schemeClr val="tx1"/>
                </a:solidFill>
              </a:rPr>
              <a:t> k = </a:t>
            </a:r>
            <a:r>
              <a:rPr lang="en-US" sz="2000" dirty="0">
                <a:solidFill>
                  <a:srgbClr val="FF3300"/>
                </a:solidFill>
              </a:rPr>
              <a:t>n</a:t>
            </a:r>
            <a:r>
              <a:rPr lang="en-US" sz="2000" dirty="0">
                <a:solidFill>
                  <a:schemeClr val="tx1"/>
                </a:solidFill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while (k &gt; 1)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{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   sum++;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   </a:t>
            </a:r>
            <a:r>
              <a:rPr lang="en-US" sz="2000" dirty="0">
                <a:solidFill>
                  <a:srgbClr val="FF3300"/>
                </a:solidFill>
              </a:rPr>
              <a:t>k = k/3;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}</a:t>
            </a:r>
          </a:p>
          <a:p>
            <a:r>
              <a:rPr lang="en-US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3296EB90-0CEA-4519-8DF6-3E3EB2C2A670}"/>
              </a:ext>
            </a:extLst>
          </p:cNvPr>
          <p:cNvSpPr/>
          <p:nvPr/>
        </p:nvSpPr>
        <p:spPr bwMode="auto">
          <a:xfrm>
            <a:off x="3410465" y="125994"/>
            <a:ext cx="4361935" cy="1994543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The loop runs n/2 times, so</a:t>
            </a:r>
            <a:b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ignoring the ½, this is O(n).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CD4E2505-4FE7-4541-B4A4-0A67F5827E72}"/>
              </a:ext>
            </a:extLst>
          </p:cNvPr>
          <p:cNvSpPr/>
          <p:nvPr/>
        </p:nvSpPr>
        <p:spPr bwMode="auto">
          <a:xfrm rot="20858779">
            <a:off x="3333384" y="578648"/>
            <a:ext cx="4361935" cy="1994543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chemeClr val="bg1"/>
                </a:solidFill>
              </a:rPr>
              <a:t>The outer loop runs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chemeClr val="bg1"/>
                </a:solidFill>
              </a:rPr>
              <a:t>q times…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1A839B3F-F241-4E7A-9537-2A5281A3C2D9}"/>
              </a:ext>
            </a:extLst>
          </p:cNvPr>
          <p:cNvSpPr/>
          <p:nvPr/>
        </p:nvSpPr>
        <p:spPr bwMode="auto">
          <a:xfrm rot="1221010">
            <a:off x="3614315" y="2357057"/>
            <a:ext cx="4380138" cy="1994543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chemeClr val="bg1"/>
                </a:solidFill>
              </a:rPr>
              <a:t>Every time the outer 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loop runs once, the 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inner loop runs q iterations.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08FEC2DF-5D63-4426-8FCE-B4A54AEBE749}"/>
              </a:ext>
            </a:extLst>
          </p:cNvPr>
          <p:cNvSpPr/>
          <p:nvPr/>
        </p:nvSpPr>
        <p:spPr bwMode="auto">
          <a:xfrm rot="2042708">
            <a:off x="1288772" y="3195170"/>
            <a:ext cx="4361935" cy="1994543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So the inner instruction</a:t>
            </a:r>
            <a:b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lang="en-US" sz="2200" dirty="0">
                <a:solidFill>
                  <a:schemeClr val="bg1"/>
                </a:solidFill>
              </a:rPr>
              <a:t>runs q * q times, or O(q</a:t>
            </a:r>
            <a:r>
              <a:rPr lang="en-US" sz="2200" baseline="30000" dirty="0">
                <a:solidFill>
                  <a:schemeClr val="bg1"/>
                </a:solidFill>
              </a:rPr>
              <a:t>2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75FAA215-EE29-45BF-AB1D-71F0B3816EEA}"/>
              </a:ext>
            </a:extLst>
          </p:cNvPr>
          <p:cNvSpPr/>
          <p:nvPr/>
        </p:nvSpPr>
        <p:spPr bwMode="auto">
          <a:xfrm rot="20486888">
            <a:off x="3203665" y="1713217"/>
            <a:ext cx="4361935" cy="1955210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chemeClr val="bg1"/>
                </a:solidFill>
              </a:rPr>
              <a:t>The outer loop runs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chemeClr val="bg1"/>
                </a:solidFill>
              </a:rPr>
              <a:t>n times…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C67A1078-0832-4498-89D6-8294DEB41617}"/>
              </a:ext>
            </a:extLst>
          </p:cNvPr>
          <p:cNvSpPr/>
          <p:nvPr/>
        </p:nvSpPr>
        <p:spPr bwMode="auto">
          <a:xfrm rot="984008">
            <a:off x="4002469" y="3600746"/>
            <a:ext cx="4361935" cy="1955210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Every time the outer loop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</a:rPr>
              <a:t>runs once, the inner loop goes 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through n</a:t>
            </a:r>
            <a:r>
              <a:rPr lang="en-US" sz="2200" baseline="30000" dirty="0">
                <a:solidFill>
                  <a:schemeClr val="bg1"/>
                </a:solidFill>
              </a:rPr>
              <a:t>2 </a:t>
            </a:r>
            <a:r>
              <a:rPr lang="en-US" sz="2200" dirty="0">
                <a:solidFill>
                  <a:schemeClr val="bg1"/>
                </a:solidFill>
              </a:rPr>
              <a:t>iterations.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A0CA76BE-40D3-4D8E-B38B-6D8D655F6F4B}"/>
              </a:ext>
            </a:extLst>
          </p:cNvPr>
          <p:cNvSpPr/>
          <p:nvPr/>
        </p:nvSpPr>
        <p:spPr bwMode="auto">
          <a:xfrm rot="1716242">
            <a:off x="1619658" y="4421321"/>
            <a:ext cx="4361935" cy="1955210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chemeClr val="bg1"/>
                </a:solidFill>
              </a:rPr>
              <a:t>So the inner instruction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runs n * (n*n) times. O(n</a:t>
            </a:r>
            <a:r>
              <a:rPr lang="en-US" sz="2200" baseline="30000" dirty="0">
                <a:solidFill>
                  <a:schemeClr val="bg1"/>
                </a:solidFill>
              </a:rPr>
              <a:t>3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269A4E2F-3017-4755-86A9-70C5A9AA9F38}"/>
              </a:ext>
            </a:extLst>
          </p:cNvPr>
          <p:cNvSpPr/>
          <p:nvPr/>
        </p:nvSpPr>
        <p:spPr bwMode="auto">
          <a:xfrm rot="20476957">
            <a:off x="1070663" y="2809805"/>
            <a:ext cx="5067198" cy="2099662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chemeClr val="bg1"/>
                </a:solidFill>
              </a:rPr>
              <a:t>k goes from n to n/2 to n/4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to n/8, …, all the way down to 1.</a:t>
            </a:r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93760453-08F7-4069-9255-92F15800132A}"/>
              </a:ext>
            </a:extLst>
          </p:cNvPr>
          <p:cNvSpPr/>
          <p:nvPr/>
        </p:nvSpPr>
        <p:spPr bwMode="auto">
          <a:xfrm rot="20951063">
            <a:off x="1756859" y="4548579"/>
            <a:ext cx="4667692" cy="2099662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It takes log</a:t>
            </a:r>
            <a:r>
              <a:rPr lang="en-US" sz="2200" baseline="-25000" dirty="0">
                <a:solidFill>
                  <a:srgbClr val="FFCCFF"/>
                </a:solidFill>
              </a:rPr>
              <a:t>2</a:t>
            </a:r>
            <a:r>
              <a:rPr lang="en-US" sz="2200" dirty="0">
                <a:solidFill>
                  <a:schemeClr val="bg1"/>
                </a:solidFill>
              </a:rPr>
              <a:t>(n) steps to finish,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since we divide by </a:t>
            </a:r>
            <a:r>
              <a:rPr lang="en-US" sz="2200" dirty="0">
                <a:solidFill>
                  <a:srgbClr val="FFCCFF"/>
                </a:solidFill>
              </a:rPr>
              <a:t>2</a:t>
            </a:r>
            <a:r>
              <a:rPr lang="en-US" sz="2200" dirty="0">
                <a:solidFill>
                  <a:schemeClr val="bg1"/>
                </a:solidFill>
              </a:rPr>
              <a:t> each time,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</a:rPr>
              <a:t>so the loop is O( log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  <a:r>
              <a:rPr lang="en-US" sz="2200" dirty="0">
                <a:solidFill>
                  <a:schemeClr val="bg1"/>
                </a:solidFill>
              </a:rPr>
              <a:t>(n) ). 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74EF02C-0050-4B97-8B69-6D03D3E4DA0E}"/>
              </a:ext>
            </a:extLst>
          </p:cNvPr>
          <p:cNvSpPr/>
          <p:nvPr/>
        </p:nvSpPr>
        <p:spPr bwMode="auto">
          <a:xfrm>
            <a:off x="932763" y="72296"/>
            <a:ext cx="4090087" cy="193074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Our outer loop runs </a:t>
            </a:r>
            <a:b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exactly n times…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7783B20-075B-4462-BF25-388DA43D30E7}"/>
              </a:ext>
            </a:extLst>
          </p:cNvPr>
          <p:cNvSpPr/>
          <p:nvPr/>
        </p:nvSpPr>
        <p:spPr bwMode="auto">
          <a:xfrm rot="20255538">
            <a:off x="1159935" y="1831769"/>
            <a:ext cx="4366567" cy="193074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And each time, the inner loop</a:t>
            </a:r>
            <a:b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runs log</a:t>
            </a:r>
            <a:r>
              <a:rPr kumimoji="0" lang="en-US" sz="2200" b="0" i="0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3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(n</a:t>
            </a:r>
            <a:r>
              <a:rPr lang="en-US" sz="2200" dirty="0">
                <a:solidFill>
                  <a:schemeClr val="bg1"/>
                </a:solidFill>
              </a:rPr>
              <a:t>) iterations.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04BC19A0-3A0F-4307-9CF6-53AA72F9FDEC}"/>
              </a:ext>
            </a:extLst>
          </p:cNvPr>
          <p:cNvSpPr/>
          <p:nvPr/>
        </p:nvSpPr>
        <p:spPr bwMode="auto">
          <a:xfrm>
            <a:off x="6580093" y="1432685"/>
            <a:ext cx="2563907" cy="2099662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And overall, the 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big-O is 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O( n * log</a:t>
            </a:r>
            <a:r>
              <a:rPr lang="en-US" sz="2200" baseline="-25000" dirty="0">
                <a:solidFill>
                  <a:srgbClr val="FFCCFF"/>
                </a:solidFill>
              </a:rPr>
              <a:t>3</a:t>
            </a:r>
            <a:r>
              <a:rPr lang="en-US" sz="2200" dirty="0">
                <a:solidFill>
                  <a:schemeClr val="bg1"/>
                </a:solidFill>
              </a:rPr>
              <a:t>(n) ). 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3E75823-3228-4EFE-B4DC-5A3A6C21C3AF}"/>
              </a:ext>
            </a:extLst>
          </p:cNvPr>
          <p:cNvSpPr/>
          <p:nvPr/>
        </p:nvSpPr>
        <p:spPr bwMode="auto">
          <a:xfrm rot="20255538">
            <a:off x="1864069" y="2884119"/>
            <a:ext cx="4090087" cy="193074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So, the inner-most code </a:t>
            </a:r>
            <a:b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runs n * log</a:t>
            </a:r>
            <a:r>
              <a:rPr kumimoji="0" lang="en-US" sz="2200" b="0" i="0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3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(n</a:t>
            </a:r>
            <a:r>
              <a:rPr lang="en-US" sz="2200" dirty="0">
                <a:solidFill>
                  <a:schemeClr val="bg1"/>
                </a:solidFill>
              </a:rPr>
              <a:t>) times.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23A93E5-4D2A-4F7A-9268-AC63BD0CFC81}"/>
              </a:ext>
            </a:extLst>
          </p:cNvPr>
          <p:cNvSpPr/>
          <p:nvPr/>
        </p:nvSpPr>
        <p:spPr bwMode="auto">
          <a:xfrm rot="1287791">
            <a:off x="1360252" y="3338633"/>
            <a:ext cx="4090087" cy="193074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Our first loop runs </a:t>
            </a:r>
            <a:b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exactly n</a:t>
            </a:r>
            <a:r>
              <a:rPr kumimoji="0" lang="en-US" sz="2200" b="0" i="0" u="none" strike="noStrike" cap="none" normalizeH="0" baseline="3000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2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 times…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2C66B02-7BAD-45D9-9F1D-9AC23E4BA837}"/>
              </a:ext>
            </a:extLst>
          </p:cNvPr>
          <p:cNvSpPr/>
          <p:nvPr/>
        </p:nvSpPr>
        <p:spPr bwMode="auto">
          <a:xfrm>
            <a:off x="1229860" y="5001070"/>
            <a:ext cx="4090087" cy="193074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Our second loop runs </a:t>
            </a:r>
            <a:b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exactly n</a:t>
            </a:r>
            <a:r>
              <a:rPr kumimoji="0" lang="en-US" sz="2200" b="0" i="0" u="none" strike="noStrike" cap="none" normalizeH="0" baseline="3000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3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 times…</a:t>
            </a: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8035EF90-32F5-4129-A8DA-1354986EA252}"/>
              </a:ext>
            </a:extLst>
          </p:cNvPr>
          <p:cNvSpPr/>
          <p:nvPr/>
        </p:nvSpPr>
        <p:spPr bwMode="auto">
          <a:xfrm rot="17482166">
            <a:off x="4973140" y="1623996"/>
            <a:ext cx="4883324" cy="2099662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So overall the code runs n</a:t>
            </a:r>
            <a:r>
              <a:rPr lang="en-US" sz="2200" baseline="30000" dirty="0">
                <a:solidFill>
                  <a:schemeClr val="bg1"/>
                </a:solidFill>
              </a:rPr>
              <a:t>2 </a:t>
            </a:r>
            <a:r>
              <a:rPr lang="en-US" sz="2200" dirty="0">
                <a:solidFill>
                  <a:schemeClr val="bg1"/>
                </a:solidFill>
              </a:rPr>
              <a:t>+</a:t>
            </a:r>
            <a:r>
              <a:rPr lang="en-US" sz="2200" baseline="300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n</a:t>
            </a:r>
            <a:r>
              <a:rPr lang="en-US" sz="2200" baseline="30000" dirty="0">
                <a:solidFill>
                  <a:schemeClr val="bg1"/>
                </a:solidFill>
              </a:rPr>
              <a:t>3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iterations.                      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531D65-6A6A-40A5-BE47-8A94C4E6D2FF}"/>
              </a:ext>
            </a:extLst>
          </p:cNvPr>
          <p:cNvCxnSpPr/>
          <p:nvPr/>
        </p:nvCxnSpPr>
        <p:spPr bwMode="auto">
          <a:xfrm flipV="1">
            <a:off x="7611762" y="951470"/>
            <a:ext cx="481914" cy="234779"/>
          </a:xfrm>
          <a:prstGeom prst="line">
            <a:avLst/>
          </a:prstGeom>
          <a:solidFill>
            <a:srgbClr val="CCFFFF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2F1B974-0F06-4F82-8D0C-5AE794FE9198}"/>
              </a:ext>
            </a:extLst>
          </p:cNvPr>
          <p:cNvSpPr/>
          <p:nvPr/>
        </p:nvSpPr>
        <p:spPr>
          <a:xfrm rot="17491382">
            <a:off x="6980274" y="1419295"/>
            <a:ext cx="211949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So it’s O( n</a:t>
            </a:r>
            <a:r>
              <a:rPr lang="en-US" sz="2200" baseline="30000" dirty="0">
                <a:solidFill>
                  <a:schemeClr val="bg1"/>
                </a:solidFill>
              </a:rPr>
              <a:t>3</a:t>
            </a:r>
            <a:r>
              <a:rPr lang="en-US" sz="2200" dirty="0">
                <a:solidFill>
                  <a:schemeClr val="bg1"/>
                </a:solidFill>
              </a:rPr>
              <a:t> ). 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731" grpId="0"/>
      <p:bldP spid="713732" grpId="0"/>
      <p:bldP spid="713733" grpId="0"/>
      <p:bldP spid="713734" grpId="0"/>
      <p:bldP spid="713737" grpId="0"/>
      <p:bldP spid="713738" grpId="0"/>
      <p:bldP spid="2" grpId="0" animBg="1"/>
      <p:bldP spid="2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9" grpId="0" animBg="1"/>
      <p:bldP spid="19" grpId="1" animBg="1"/>
      <p:bldP spid="17" grpId="0" animBg="1"/>
      <p:bldP spid="17" grpId="1" animBg="1"/>
      <p:bldP spid="3" grpId="0" animBg="1"/>
      <p:bldP spid="3" grpId="1" animBg="1"/>
      <p:bldP spid="22" grpId="0" animBg="1"/>
      <p:bldP spid="22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9" grpId="0" animBg="1"/>
      <p:bldP spid="29" grpId="1" animBg="1"/>
      <p:bldP spid="6" grpId="0"/>
      <p:bldP spid="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9F0A3-50AA-4A7B-9E0B-E6D93150F5C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936"/>
            <a:ext cx="9199114" cy="559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8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cream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ACC1-0163-4C63-85C6-A71B14C800F3}" type="slidenum">
              <a:rPr lang="en-US"/>
              <a:pPr/>
              <a:t>25</a:t>
            </a:fld>
            <a:endParaRPr lang="en-US"/>
          </a:p>
        </p:txBody>
      </p:sp>
      <p:sp>
        <p:nvSpPr>
          <p:cNvPr id="72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-228600"/>
            <a:ext cx="8223250" cy="1143000"/>
          </a:xfrm>
        </p:spPr>
        <p:txBody>
          <a:bodyPr/>
          <a:lstStyle/>
          <a:p>
            <a:r>
              <a:rPr lang="en-US" sz="4000"/>
              <a:t>Find the Big-O Challenge, Part 1a</a:t>
            </a:r>
          </a:p>
        </p:txBody>
      </p:sp>
      <p:sp>
        <p:nvSpPr>
          <p:cNvPr id="722948" name="Rectangle 4"/>
          <p:cNvSpPr>
            <a:spLocks noChangeArrowheads="1"/>
          </p:cNvSpPr>
          <p:nvPr/>
        </p:nvSpPr>
        <p:spPr bwMode="auto">
          <a:xfrm>
            <a:off x="463550" y="1052513"/>
            <a:ext cx="7326313" cy="344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 dirty="0" err="1"/>
              <a:t>int</a:t>
            </a:r>
            <a:r>
              <a:rPr lang="en-US" sz="2200" dirty="0"/>
              <a:t> </a:t>
            </a:r>
            <a:r>
              <a:rPr lang="en-US" sz="2200" dirty="0" err="1"/>
              <a:t>searchArray</a:t>
            </a:r>
            <a:r>
              <a:rPr lang="en-US" sz="2200" dirty="0"/>
              <a:t>(</a:t>
            </a:r>
            <a:r>
              <a:rPr lang="en-US" sz="2200" dirty="0" err="1"/>
              <a:t>int</a:t>
            </a:r>
            <a:r>
              <a:rPr lang="en-US" sz="2200" dirty="0"/>
              <a:t> </a:t>
            </a:r>
            <a:r>
              <a:rPr lang="en-US" sz="2200" dirty="0" err="1"/>
              <a:t>arr</a:t>
            </a:r>
            <a:r>
              <a:rPr lang="en-US" sz="2200" dirty="0"/>
              <a:t>[], </a:t>
            </a:r>
            <a:r>
              <a:rPr lang="en-US" sz="2200" dirty="0" err="1"/>
              <a:t>int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F0000"/>
                </a:solidFill>
              </a:rPr>
              <a:t>n</a:t>
            </a:r>
            <a:r>
              <a:rPr lang="en-US" sz="2200" dirty="0"/>
              <a:t>, </a:t>
            </a:r>
            <a:r>
              <a:rPr lang="en-US" sz="2200" dirty="0" err="1"/>
              <a:t>int</a:t>
            </a:r>
            <a:r>
              <a:rPr lang="en-US" sz="2200" dirty="0"/>
              <a:t> </a:t>
            </a:r>
            <a:r>
              <a:rPr lang="en-US" sz="2200" dirty="0" err="1"/>
              <a:t>forValue</a:t>
            </a:r>
            <a:r>
              <a:rPr lang="en-US" sz="2200" dirty="0"/>
              <a:t>)</a:t>
            </a:r>
          </a:p>
          <a:p>
            <a:r>
              <a:rPr lang="en-US" sz="2200" dirty="0"/>
              <a:t>{</a:t>
            </a:r>
          </a:p>
          <a:p>
            <a:r>
              <a:rPr lang="en-US" sz="2200" dirty="0"/>
              <a:t>     for ( </a:t>
            </a:r>
            <a:r>
              <a:rPr lang="en-US" sz="2200" dirty="0" err="1"/>
              <a:t>int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= 0; </a:t>
            </a:r>
            <a:r>
              <a:rPr lang="en-US" sz="2200" dirty="0" err="1"/>
              <a:t>i</a:t>
            </a:r>
            <a:r>
              <a:rPr lang="en-US" sz="2200" dirty="0"/>
              <a:t> &lt; </a:t>
            </a:r>
            <a:r>
              <a:rPr lang="en-US" sz="2200" dirty="0">
                <a:solidFill>
                  <a:srgbClr val="FF3300"/>
                </a:solidFill>
              </a:rPr>
              <a:t>n</a:t>
            </a:r>
            <a:r>
              <a:rPr lang="en-US" sz="2200" dirty="0"/>
              <a:t>; </a:t>
            </a:r>
            <a:r>
              <a:rPr lang="en-US" sz="2200" dirty="0" err="1"/>
              <a:t>i</a:t>
            </a:r>
            <a:r>
              <a:rPr lang="en-US" sz="2200" dirty="0"/>
              <a:t>++ )</a:t>
            </a:r>
          </a:p>
          <a:p>
            <a:r>
              <a:rPr lang="en-US" sz="2200" dirty="0"/>
              <a:t>     {   </a:t>
            </a:r>
          </a:p>
          <a:p>
            <a:r>
              <a:rPr lang="en-US" sz="2200" dirty="0"/>
              <a:t>          if (</a:t>
            </a:r>
            <a:r>
              <a:rPr lang="en-US" sz="2200" dirty="0" err="1"/>
              <a:t>arr</a:t>
            </a:r>
            <a:r>
              <a:rPr lang="en-US" sz="2200" dirty="0"/>
              <a:t>[</a:t>
            </a:r>
            <a:r>
              <a:rPr lang="en-US" sz="2200" dirty="0" err="1"/>
              <a:t>i</a:t>
            </a:r>
            <a:r>
              <a:rPr lang="en-US" sz="2200" dirty="0"/>
              <a:t>] == </a:t>
            </a:r>
            <a:r>
              <a:rPr lang="en-US" sz="2200" dirty="0" err="1"/>
              <a:t>forValue</a:t>
            </a:r>
            <a:r>
              <a:rPr lang="en-US" sz="2200" dirty="0"/>
              <a:t>) </a:t>
            </a:r>
          </a:p>
          <a:p>
            <a:r>
              <a:rPr lang="en-US" sz="2200" dirty="0"/>
              <a:t>                return </a:t>
            </a:r>
            <a:r>
              <a:rPr lang="en-US" sz="2200" dirty="0" err="1"/>
              <a:t>i</a:t>
            </a:r>
            <a:r>
              <a:rPr lang="en-US" sz="2200" dirty="0"/>
              <a:t>;</a:t>
            </a:r>
          </a:p>
          <a:p>
            <a:r>
              <a:rPr lang="en-US" sz="2200" dirty="0"/>
              <a:t>     }</a:t>
            </a:r>
          </a:p>
          <a:p>
            <a:endParaRPr lang="en-US" sz="2200" dirty="0"/>
          </a:p>
          <a:p>
            <a:r>
              <a:rPr lang="en-US" sz="2200" dirty="0"/>
              <a:t>     return -1;  // not found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722953" name="Rectangle 9"/>
          <p:cNvSpPr>
            <a:spLocks noChangeArrowheads="1"/>
          </p:cNvSpPr>
          <p:nvPr/>
        </p:nvSpPr>
        <p:spPr bwMode="auto">
          <a:xfrm>
            <a:off x="457200" y="4743450"/>
            <a:ext cx="8442325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 dirty="0"/>
              <a:t>void </a:t>
            </a:r>
            <a:r>
              <a:rPr lang="en-US" sz="2200" dirty="0" err="1"/>
              <a:t>addItemToEndOfArray</a:t>
            </a:r>
            <a:r>
              <a:rPr lang="en-US" sz="2200" dirty="0"/>
              <a:t>(</a:t>
            </a:r>
            <a:r>
              <a:rPr lang="en-US" sz="2200" dirty="0" err="1"/>
              <a:t>int</a:t>
            </a:r>
            <a:r>
              <a:rPr lang="en-US" sz="2200" dirty="0"/>
              <a:t> </a:t>
            </a:r>
            <a:r>
              <a:rPr lang="en-US" sz="2200" dirty="0" err="1"/>
              <a:t>arr</a:t>
            </a:r>
            <a:r>
              <a:rPr lang="en-US" sz="2200" dirty="0"/>
              <a:t>[], </a:t>
            </a:r>
            <a:r>
              <a:rPr lang="en-US" sz="2200" dirty="0" err="1"/>
              <a:t>int</a:t>
            </a:r>
            <a:r>
              <a:rPr lang="en-US" sz="2200" dirty="0"/>
              <a:t> &amp;</a:t>
            </a:r>
            <a:r>
              <a:rPr lang="en-US" sz="2200" dirty="0">
                <a:solidFill>
                  <a:srgbClr val="FF0000"/>
                </a:solidFill>
              </a:rPr>
              <a:t>n</a:t>
            </a:r>
            <a:r>
              <a:rPr lang="en-US" sz="2200" dirty="0"/>
              <a:t>, </a:t>
            </a:r>
            <a:r>
              <a:rPr lang="en-US" sz="2200" dirty="0" err="1"/>
              <a:t>int</a:t>
            </a:r>
            <a:r>
              <a:rPr lang="en-US" sz="2200" dirty="0"/>
              <a:t> </a:t>
            </a:r>
            <a:r>
              <a:rPr lang="en-US" sz="2200" dirty="0" err="1"/>
              <a:t>addMe</a:t>
            </a:r>
            <a:r>
              <a:rPr lang="en-US" sz="2200" dirty="0"/>
              <a:t>)</a:t>
            </a:r>
          </a:p>
          <a:p>
            <a:r>
              <a:rPr lang="en-US" sz="2200" dirty="0"/>
              <a:t>{</a:t>
            </a:r>
          </a:p>
          <a:p>
            <a:r>
              <a:rPr lang="en-US" sz="2200" dirty="0"/>
              <a:t>    </a:t>
            </a:r>
            <a:r>
              <a:rPr lang="en-US" sz="2200" dirty="0" err="1"/>
              <a:t>arr</a:t>
            </a:r>
            <a:r>
              <a:rPr lang="en-US" sz="2200" dirty="0"/>
              <a:t>[</a:t>
            </a:r>
            <a:r>
              <a:rPr lang="en-US" sz="2200" dirty="0">
                <a:solidFill>
                  <a:srgbClr val="FF0000"/>
                </a:solidFill>
              </a:rPr>
              <a:t>n</a:t>
            </a:r>
            <a:r>
              <a:rPr lang="en-US" sz="2200" dirty="0"/>
              <a:t>] = </a:t>
            </a:r>
            <a:r>
              <a:rPr lang="en-US" sz="2200" dirty="0" err="1"/>
              <a:t>addMe</a:t>
            </a:r>
            <a:r>
              <a:rPr lang="en-US" sz="2200" dirty="0"/>
              <a:t>;</a:t>
            </a:r>
          </a:p>
          <a:p>
            <a:r>
              <a:rPr lang="en-US" sz="2200" dirty="0"/>
              <a:t>    </a:t>
            </a:r>
            <a:r>
              <a:rPr lang="en-US" sz="2200" dirty="0">
                <a:solidFill>
                  <a:srgbClr val="FF0000"/>
                </a:solidFill>
              </a:rPr>
              <a:t>n</a:t>
            </a:r>
            <a:r>
              <a:rPr lang="en-US" sz="2200" dirty="0"/>
              <a:t> = </a:t>
            </a:r>
            <a:r>
              <a:rPr lang="en-US" sz="2200" dirty="0">
                <a:solidFill>
                  <a:srgbClr val="FF0000"/>
                </a:solidFill>
              </a:rPr>
              <a:t>n</a:t>
            </a:r>
            <a:r>
              <a:rPr lang="en-US" sz="2200" dirty="0"/>
              <a:t> + 1;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36252516-07DB-489E-80CC-536083137A9F}"/>
              </a:ext>
            </a:extLst>
          </p:cNvPr>
          <p:cNvSpPr/>
          <p:nvPr/>
        </p:nvSpPr>
        <p:spPr bwMode="auto">
          <a:xfrm rot="902737">
            <a:off x="4044851" y="1631681"/>
            <a:ext cx="4666623" cy="1994543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chemeClr val="bg1"/>
                </a:solidFill>
              </a:rPr>
              <a:t>Our loop runs at most n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times, so this function is O(n).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8E640BA3-0022-4CAF-B728-CA48FA19E5FE}"/>
              </a:ext>
            </a:extLst>
          </p:cNvPr>
          <p:cNvSpPr/>
          <p:nvPr/>
        </p:nvSpPr>
        <p:spPr bwMode="auto">
          <a:xfrm>
            <a:off x="2975038" y="4863457"/>
            <a:ext cx="4933286" cy="1994543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chemeClr val="bg1"/>
                </a:solidFill>
              </a:rPr>
              <a:t>We run the same, fixed 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number of steps no matter what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chemeClr val="bg1"/>
                </a:solidFill>
              </a:rPr>
              <a:t>n’s value is. So it’s O(1).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2948" grpId="0"/>
      <p:bldP spid="722953" grpId="0"/>
      <p:bldP spid="6" grpId="0" animBg="1"/>
      <p:bldP spid="6" grpId="1" animBg="1"/>
      <p:bldP spid="7" grpId="0" animBg="1"/>
      <p:bldP spid="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A4FB1-2BCC-4C1A-9033-680E983D7224}" type="slidenum">
              <a:rPr lang="en-US"/>
              <a:pPr/>
              <a:t>26</a:t>
            </a:fld>
            <a:endParaRPr lang="en-US"/>
          </a:p>
        </p:txBody>
      </p:sp>
      <p:sp>
        <p:nvSpPr>
          <p:cNvPr id="57651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3505200" cy="1143000"/>
          </a:xfrm>
          <a:noFill/>
          <a:ln/>
        </p:spPr>
        <p:txBody>
          <a:bodyPr/>
          <a:lstStyle/>
          <a:p>
            <a:r>
              <a:rPr lang="en-US" sz="4800"/>
              <a:t>Big-O… my</a:t>
            </a:r>
          </a:p>
        </p:txBody>
      </p:sp>
      <p:sp>
        <p:nvSpPr>
          <p:cNvPr id="576517" name="Text Box 5"/>
          <p:cNvSpPr txBox="1">
            <a:spLocks noChangeArrowheads="1"/>
          </p:cNvSpPr>
          <p:nvPr/>
        </p:nvSpPr>
        <p:spPr bwMode="auto">
          <a:xfrm>
            <a:off x="19050" y="1027113"/>
            <a:ext cx="5434013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100"/>
              <a:t>Sometimes you’ll run into an algorithm that isn’t so clear-cut. For example, what’s the Big-O of </a:t>
            </a:r>
            <a:r>
              <a:rPr lang="en-US" sz="2100">
                <a:solidFill>
                  <a:srgbClr val="008080"/>
                </a:solidFill>
              </a:rPr>
              <a:t>mystery</a:t>
            </a:r>
            <a:r>
              <a:rPr lang="en-US" sz="2100"/>
              <a:t>?</a:t>
            </a:r>
          </a:p>
        </p:txBody>
      </p:sp>
      <p:sp>
        <p:nvSpPr>
          <p:cNvPr id="576518" name="Rectangle 6"/>
          <p:cNvSpPr>
            <a:spLocks noChangeArrowheads="1"/>
          </p:cNvSpPr>
          <p:nvPr/>
        </p:nvSpPr>
        <p:spPr bwMode="auto">
          <a:xfrm>
            <a:off x="5376863" y="228600"/>
            <a:ext cx="3649662" cy="284162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void </a:t>
            </a:r>
            <a:r>
              <a:rPr lang="en-US">
                <a:solidFill>
                  <a:srgbClr val="FF0000"/>
                </a:solidFill>
              </a:rPr>
              <a:t>mystery</a:t>
            </a:r>
            <a:r>
              <a:rPr lang="en-US"/>
              <a:t>(int n)</a:t>
            </a:r>
          </a:p>
          <a:p>
            <a:r>
              <a:rPr lang="en-US"/>
              <a:t>{</a:t>
            </a:r>
          </a:p>
          <a:p>
            <a:r>
              <a:rPr lang="en-US"/>
              <a:t>   for ( int q = 0; q &lt;</a:t>
            </a:r>
            <a:r>
              <a:rPr lang="en-US">
                <a:solidFill>
                  <a:srgbClr val="CC0000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n</a:t>
            </a:r>
            <a:r>
              <a:rPr lang="en-US"/>
              <a:t>; q++ )</a:t>
            </a:r>
          </a:p>
          <a:p>
            <a:r>
              <a:rPr lang="en-US"/>
              <a:t>   {</a:t>
            </a:r>
          </a:p>
          <a:p>
            <a:r>
              <a:rPr lang="en-US"/>
              <a:t>       for (int x = 0 ; x &lt; </a:t>
            </a:r>
            <a:r>
              <a:rPr lang="en-US">
                <a:solidFill>
                  <a:srgbClr val="FF0000"/>
                </a:solidFill>
              </a:rPr>
              <a:t>q</a:t>
            </a:r>
            <a:r>
              <a:rPr lang="en-US"/>
              <a:t> ; x++)</a:t>
            </a:r>
          </a:p>
          <a:p>
            <a:r>
              <a:rPr lang="en-US"/>
              <a:t>       { </a:t>
            </a:r>
          </a:p>
          <a:p>
            <a:r>
              <a:rPr lang="en-US"/>
              <a:t>              cout &lt;&lt; “Waahoo!”;</a:t>
            </a:r>
          </a:p>
          <a:p>
            <a:r>
              <a:rPr lang="en-US"/>
              <a:t>       }</a:t>
            </a:r>
          </a:p>
          <a:p>
            <a:r>
              <a:rPr lang="en-US"/>
              <a:t>   }</a:t>
            </a:r>
          </a:p>
          <a:p>
            <a:r>
              <a:rPr lang="en-US"/>
              <a:t>}</a:t>
            </a:r>
          </a:p>
        </p:txBody>
      </p:sp>
      <p:sp>
        <p:nvSpPr>
          <p:cNvPr id="576519" name="Text Box 7"/>
          <p:cNvSpPr txBox="1">
            <a:spLocks noChangeArrowheads="1"/>
          </p:cNvSpPr>
          <p:nvPr/>
        </p:nvSpPr>
        <p:spPr bwMode="auto">
          <a:xfrm>
            <a:off x="190500" y="2328863"/>
            <a:ext cx="511175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100"/>
              <a:t>It’s clear that the outer loop runs </a:t>
            </a:r>
            <a:r>
              <a:rPr lang="en-US" sz="2100">
                <a:solidFill>
                  <a:srgbClr val="FF0000"/>
                </a:solidFill>
              </a:rPr>
              <a:t>n times</a:t>
            </a:r>
            <a:r>
              <a:rPr lang="en-US" sz="2100"/>
              <a:t>, but what about the inner loop?</a:t>
            </a:r>
          </a:p>
        </p:txBody>
      </p:sp>
      <p:sp>
        <p:nvSpPr>
          <p:cNvPr id="576520" name="Text Box 8"/>
          <p:cNvSpPr txBox="1">
            <a:spLocks noChangeArrowheads="1"/>
          </p:cNvSpPr>
          <p:nvPr/>
        </p:nvSpPr>
        <p:spPr bwMode="auto">
          <a:xfrm>
            <a:off x="541338" y="3273425"/>
            <a:ext cx="4948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When q = </a:t>
            </a:r>
            <a:r>
              <a:rPr lang="en-US">
                <a:solidFill>
                  <a:srgbClr val="008080"/>
                </a:solidFill>
              </a:rPr>
              <a:t>0</a:t>
            </a:r>
            <a:r>
              <a:rPr lang="en-US"/>
              <a:t>, the inner loop runs </a:t>
            </a:r>
            <a:r>
              <a:rPr lang="en-US">
                <a:solidFill>
                  <a:srgbClr val="008080"/>
                </a:solidFill>
              </a:rPr>
              <a:t>0</a:t>
            </a:r>
            <a:r>
              <a:rPr lang="en-US"/>
              <a:t> iterations. </a:t>
            </a:r>
          </a:p>
        </p:txBody>
      </p:sp>
      <p:sp>
        <p:nvSpPr>
          <p:cNvPr id="576524" name="Text Box 12"/>
          <p:cNvSpPr txBox="1">
            <a:spLocks noChangeArrowheads="1"/>
          </p:cNvSpPr>
          <p:nvPr/>
        </p:nvSpPr>
        <p:spPr bwMode="auto">
          <a:xfrm>
            <a:off x="341313" y="5011738"/>
            <a:ext cx="6021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So the </a:t>
            </a:r>
            <a:r>
              <a:rPr lang="en-US" sz="2400">
                <a:solidFill>
                  <a:srgbClr val="FF0000"/>
                </a:solidFill>
              </a:rPr>
              <a:t>cout</a:t>
            </a:r>
            <a:r>
              <a:rPr lang="en-US" sz="2400"/>
              <a:t> statement will run a total of:</a:t>
            </a:r>
          </a:p>
        </p:txBody>
      </p:sp>
      <p:sp>
        <p:nvSpPr>
          <p:cNvPr id="576525" name="Text Box 13"/>
          <p:cNvSpPr txBox="1">
            <a:spLocks noChangeArrowheads="1"/>
          </p:cNvSpPr>
          <p:nvPr/>
        </p:nvSpPr>
        <p:spPr bwMode="auto">
          <a:xfrm>
            <a:off x="635000" y="5503863"/>
            <a:ext cx="6175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8080"/>
                </a:solidFill>
              </a:rPr>
              <a:t>0</a:t>
            </a:r>
            <a:r>
              <a:rPr lang="en-US" sz="2000"/>
              <a:t> times + </a:t>
            </a:r>
            <a:r>
              <a:rPr lang="en-US" sz="2000">
                <a:solidFill>
                  <a:srgbClr val="008080"/>
                </a:solidFill>
              </a:rPr>
              <a:t>1</a:t>
            </a:r>
            <a:r>
              <a:rPr lang="en-US" sz="2000"/>
              <a:t> time + </a:t>
            </a:r>
            <a:r>
              <a:rPr lang="en-US" sz="2000">
                <a:solidFill>
                  <a:srgbClr val="008080"/>
                </a:solidFill>
              </a:rPr>
              <a:t>2</a:t>
            </a:r>
            <a:r>
              <a:rPr lang="en-US" sz="2000"/>
              <a:t> times + </a:t>
            </a:r>
            <a:r>
              <a:rPr lang="en-US" sz="2000">
                <a:solidFill>
                  <a:srgbClr val="008080"/>
                </a:solidFill>
              </a:rPr>
              <a:t>3</a:t>
            </a:r>
            <a:r>
              <a:rPr lang="en-US" sz="2000"/>
              <a:t> times + … + </a:t>
            </a:r>
            <a:r>
              <a:rPr lang="en-US" sz="2000">
                <a:solidFill>
                  <a:srgbClr val="008080"/>
                </a:solidFill>
              </a:rPr>
              <a:t>n-1</a:t>
            </a:r>
            <a:r>
              <a:rPr lang="en-US" sz="2000"/>
              <a:t> times</a:t>
            </a:r>
          </a:p>
        </p:txBody>
      </p:sp>
      <p:sp>
        <p:nvSpPr>
          <p:cNvPr id="576526" name="Text Box 14"/>
          <p:cNvSpPr txBox="1">
            <a:spLocks noChangeArrowheads="1"/>
          </p:cNvSpPr>
          <p:nvPr/>
        </p:nvSpPr>
        <p:spPr bwMode="auto">
          <a:xfrm>
            <a:off x="541338" y="3578225"/>
            <a:ext cx="47640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When q = </a:t>
            </a:r>
            <a:r>
              <a:rPr lang="en-US">
                <a:solidFill>
                  <a:srgbClr val="008080"/>
                </a:solidFill>
              </a:rPr>
              <a:t>1</a:t>
            </a:r>
            <a:r>
              <a:rPr lang="en-US"/>
              <a:t>, the inner loop runs </a:t>
            </a:r>
            <a:r>
              <a:rPr lang="en-US">
                <a:solidFill>
                  <a:srgbClr val="008080"/>
                </a:solidFill>
              </a:rPr>
              <a:t>1</a:t>
            </a:r>
            <a:r>
              <a:rPr lang="en-US"/>
              <a:t> iteration. </a:t>
            </a:r>
          </a:p>
        </p:txBody>
      </p:sp>
      <p:sp>
        <p:nvSpPr>
          <p:cNvPr id="576527" name="Text Box 15"/>
          <p:cNvSpPr txBox="1">
            <a:spLocks noChangeArrowheads="1"/>
          </p:cNvSpPr>
          <p:nvPr/>
        </p:nvSpPr>
        <p:spPr bwMode="auto">
          <a:xfrm>
            <a:off x="541338" y="3883025"/>
            <a:ext cx="4948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When q = </a:t>
            </a:r>
            <a:r>
              <a:rPr lang="en-US">
                <a:solidFill>
                  <a:srgbClr val="008080"/>
                </a:solidFill>
              </a:rPr>
              <a:t>2</a:t>
            </a:r>
            <a:r>
              <a:rPr lang="en-US"/>
              <a:t>, the inner loop runs </a:t>
            </a:r>
            <a:r>
              <a:rPr lang="en-US">
                <a:solidFill>
                  <a:srgbClr val="008080"/>
                </a:solidFill>
              </a:rPr>
              <a:t>2 </a:t>
            </a:r>
            <a:r>
              <a:rPr lang="en-US"/>
              <a:t>iterations. </a:t>
            </a:r>
          </a:p>
        </p:txBody>
      </p:sp>
      <p:sp>
        <p:nvSpPr>
          <p:cNvPr id="576529" name="Text Box 17"/>
          <p:cNvSpPr txBox="1">
            <a:spLocks noChangeArrowheads="1"/>
          </p:cNvSpPr>
          <p:nvPr/>
        </p:nvSpPr>
        <p:spPr bwMode="auto">
          <a:xfrm>
            <a:off x="539750" y="4322763"/>
            <a:ext cx="5303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When q = </a:t>
            </a:r>
            <a:r>
              <a:rPr lang="en-US">
                <a:solidFill>
                  <a:srgbClr val="008080"/>
                </a:solidFill>
              </a:rPr>
              <a:t>n-1</a:t>
            </a:r>
            <a:r>
              <a:rPr lang="en-US"/>
              <a:t>, the inner loop runs </a:t>
            </a:r>
            <a:r>
              <a:rPr lang="en-US">
                <a:solidFill>
                  <a:srgbClr val="008080"/>
                </a:solidFill>
              </a:rPr>
              <a:t>n-1</a:t>
            </a:r>
            <a:r>
              <a:rPr lang="en-US"/>
              <a:t> iterations. </a:t>
            </a:r>
          </a:p>
        </p:txBody>
      </p:sp>
      <p:sp>
        <p:nvSpPr>
          <p:cNvPr id="576530" name="Text Box 18"/>
          <p:cNvSpPr txBox="1">
            <a:spLocks noChangeArrowheads="1"/>
          </p:cNvSpPr>
          <p:nvPr/>
        </p:nvSpPr>
        <p:spPr bwMode="auto">
          <a:xfrm>
            <a:off x="596900" y="4035425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576531" name="Text Box 19"/>
          <p:cNvSpPr txBox="1">
            <a:spLocks noChangeArrowheads="1"/>
          </p:cNvSpPr>
          <p:nvPr/>
        </p:nvSpPr>
        <p:spPr bwMode="auto">
          <a:xfrm>
            <a:off x="304800" y="5943600"/>
            <a:ext cx="687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And if you recall a clever trick, this is equal to:</a:t>
            </a:r>
          </a:p>
        </p:txBody>
      </p:sp>
      <p:sp>
        <p:nvSpPr>
          <p:cNvPr id="576532" name="Text Box 20"/>
          <p:cNvSpPr txBox="1">
            <a:spLocks noChangeArrowheads="1"/>
          </p:cNvSpPr>
          <p:nvPr/>
        </p:nvSpPr>
        <p:spPr bwMode="auto">
          <a:xfrm>
            <a:off x="7391400" y="5791200"/>
            <a:ext cx="1074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u="sng">
                <a:solidFill>
                  <a:srgbClr val="008080"/>
                </a:solidFill>
              </a:rPr>
              <a:t>n</a:t>
            </a:r>
            <a:r>
              <a:rPr lang="el-GR" sz="2400" u="sng">
                <a:solidFill>
                  <a:srgbClr val="008080"/>
                </a:solidFill>
              </a:rPr>
              <a:t>·</a:t>
            </a:r>
            <a:r>
              <a:rPr lang="en-US" sz="2400" u="sng">
                <a:solidFill>
                  <a:srgbClr val="008080"/>
                </a:solidFill>
              </a:rPr>
              <a:t>(n-1)</a:t>
            </a:r>
          </a:p>
          <a:p>
            <a:r>
              <a:rPr lang="en-US" sz="2400">
                <a:solidFill>
                  <a:srgbClr val="008080"/>
                </a:solidFill>
              </a:rPr>
              <a:t>    2</a:t>
            </a:r>
            <a:endParaRPr lang="el-GR" sz="2400">
              <a:solidFill>
                <a:srgbClr val="008080"/>
              </a:solidFill>
            </a:endParaRPr>
          </a:p>
        </p:txBody>
      </p:sp>
      <p:sp>
        <p:nvSpPr>
          <p:cNvPr id="576533" name="Text Box 21"/>
          <p:cNvSpPr txBox="1">
            <a:spLocks noChangeArrowheads="1"/>
          </p:cNvSpPr>
          <p:nvPr/>
        </p:nvSpPr>
        <p:spPr bwMode="auto">
          <a:xfrm>
            <a:off x="5562600" y="3200400"/>
            <a:ext cx="342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FF"/>
                </a:solidFill>
              </a:rPr>
              <a:t>So what’s the Big-O?</a:t>
            </a:r>
          </a:p>
        </p:txBody>
      </p:sp>
      <p:grpSp>
        <p:nvGrpSpPr>
          <p:cNvPr id="576536" name="Group 24"/>
          <p:cNvGrpSpPr>
            <a:grpSpLocks/>
          </p:cNvGrpSpPr>
          <p:nvPr/>
        </p:nvGrpSpPr>
        <p:grpSpPr bwMode="auto">
          <a:xfrm>
            <a:off x="7115175" y="534988"/>
            <a:ext cx="1019175" cy="950912"/>
            <a:chOff x="4454" y="-13"/>
            <a:chExt cx="607" cy="577"/>
          </a:xfrm>
        </p:grpSpPr>
        <p:sp>
          <p:nvSpPr>
            <p:cNvPr id="576534" name="Text Box 22"/>
            <p:cNvSpPr txBox="1">
              <a:spLocks noChangeArrowheads="1"/>
            </p:cNvSpPr>
            <p:nvPr/>
          </p:nvSpPr>
          <p:spPr bwMode="auto">
            <a:xfrm>
              <a:off x="4454" y="-13"/>
              <a:ext cx="220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6600FF"/>
                  </a:solidFill>
                </a:rPr>
                <a:t>0</a:t>
              </a:r>
            </a:p>
          </p:txBody>
        </p:sp>
        <p:sp>
          <p:nvSpPr>
            <p:cNvPr id="576535" name="Text Box 23"/>
            <p:cNvSpPr txBox="1">
              <a:spLocks noChangeArrowheads="1"/>
            </p:cNvSpPr>
            <p:nvPr/>
          </p:nvSpPr>
          <p:spPr bwMode="auto">
            <a:xfrm>
              <a:off x="4841" y="287"/>
              <a:ext cx="220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6600FF"/>
                  </a:solidFill>
                </a:rPr>
                <a:t>0</a:t>
              </a:r>
            </a:p>
          </p:txBody>
        </p:sp>
      </p:grpSp>
      <p:grpSp>
        <p:nvGrpSpPr>
          <p:cNvPr id="576537" name="Group 25"/>
          <p:cNvGrpSpPr>
            <a:grpSpLocks/>
          </p:cNvGrpSpPr>
          <p:nvPr/>
        </p:nvGrpSpPr>
        <p:grpSpPr bwMode="auto">
          <a:xfrm>
            <a:off x="7142163" y="544513"/>
            <a:ext cx="969962" cy="950912"/>
            <a:chOff x="4454" y="-13"/>
            <a:chExt cx="578" cy="577"/>
          </a:xfrm>
        </p:grpSpPr>
        <p:sp>
          <p:nvSpPr>
            <p:cNvPr id="576538" name="Text Box 26"/>
            <p:cNvSpPr txBox="1">
              <a:spLocks noChangeArrowheads="1"/>
            </p:cNvSpPr>
            <p:nvPr/>
          </p:nvSpPr>
          <p:spPr bwMode="auto">
            <a:xfrm>
              <a:off x="4454" y="-13"/>
              <a:ext cx="191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6600FF"/>
                  </a:solidFill>
                </a:rPr>
                <a:t>1</a:t>
              </a:r>
            </a:p>
          </p:txBody>
        </p:sp>
        <p:sp>
          <p:nvSpPr>
            <p:cNvPr id="576539" name="Text Box 27"/>
            <p:cNvSpPr txBox="1">
              <a:spLocks noChangeArrowheads="1"/>
            </p:cNvSpPr>
            <p:nvPr/>
          </p:nvSpPr>
          <p:spPr bwMode="auto">
            <a:xfrm>
              <a:off x="4841" y="287"/>
              <a:ext cx="191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6600FF"/>
                  </a:solidFill>
                </a:rPr>
                <a:t>1</a:t>
              </a:r>
            </a:p>
          </p:txBody>
        </p:sp>
      </p:grpSp>
      <p:grpSp>
        <p:nvGrpSpPr>
          <p:cNvPr id="576540" name="Group 28"/>
          <p:cNvGrpSpPr>
            <a:grpSpLocks/>
          </p:cNvGrpSpPr>
          <p:nvPr/>
        </p:nvGrpSpPr>
        <p:grpSpPr bwMode="auto">
          <a:xfrm>
            <a:off x="7119938" y="544513"/>
            <a:ext cx="1019175" cy="950912"/>
            <a:chOff x="4454" y="-13"/>
            <a:chExt cx="607" cy="577"/>
          </a:xfrm>
        </p:grpSpPr>
        <p:sp>
          <p:nvSpPr>
            <p:cNvPr id="576541" name="Text Box 29"/>
            <p:cNvSpPr txBox="1">
              <a:spLocks noChangeArrowheads="1"/>
            </p:cNvSpPr>
            <p:nvPr/>
          </p:nvSpPr>
          <p:spPr bwMode="auto">
            <a:xfrm>
              <a:off x="4454" y="-13"/>
              <a:ext cx="220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6600FF"/>
                  </a:solidFill>
                </a:rPr>
                <a:t>2</a:t>
              </a:r>
            </a:p>
          </p:txBody>
        </p:sp>
        <p:sp>
          <p:nvSpPr>
            <p:cNvPr id="576542" name="Text Box 30"/>
            <p:cNvSpPr txBox="1">
              <a:spLocks noChangeArrowheads="1"/>
            </p:cNvSpPr>
            <p:nvPr/>
          </p:nvSpPr>
          <p:spPr bwMode="auto">
            <a:xfrm>
              <a:off x="4841" y="287"/>
              <a:ext cx="220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6600FF"/>
                  </a:solidFill>
                </a:rPr>
                <a:t>2</a:t>
              </a:r>
            </a:p>
          </p:txBody>
        </p:sp>
      </p:grpSp>
      <p:grpSp>
        <p:nvGrpSpPr>
          <p:cNvPr id="576543" name="Group 31"/>
          <p:cNvGrpSpPr>
            <a:grpSpLocks/>
          </p:cNvGrpSpPr>
          <p:nvPr/>
        </p:nvGrpSpPr>
        <p:grpSpPr bwMode="auto">
          <a:xfrm>
            <a:off x="7000875" y="555625"/>
            <a:ext cx="1258888" cy="950913"/>
            <a:chOff x="4454" y="-13"/>
            <a:chExt cx="749" cy="577"/>
          </a:xfrm>
        </p:grpSpPr>
        <p:sp>
          <p:nvSpPr>
            <p:cNvPr id="576544" name="Text Box 32"/>
            <p:cNvSpPr txBox="1">
              <a:spLocks noChangeArrowheads="1"/>
            </p:cNvSpPr>
            <p:nvPr/>
          </p:nvSpPr>
          <p:spPr bwMode="auto">
            <a:xfrm>
              <a:off x="4454" y="-13"/>
              <a:ext cx="362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6600FF"/>
                  </a:solidFill>
                </a:rPr>
                <a:t>n-1</a:t>
              </a:r>
            </a:p>
          </p:txBody>
        </p:sp>
        <p:sp>
          <p:nvSpPr>
            <p:cNvPr id="576545" name="Text Box 33"/>
            <p:cNvSpPr txBox="1">
              <a:spLocks noChangeArrowheads="1"/>
            </p:cNvSpPr>
            <p:nvPr/>
          </p:nvSpPr>
          <p:spPr bwMode="auto">
            <a:xfrm>
              <a:off x="4841" y="287"/>
              <a:ext cx="362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6600FF"/>
                  </a:solidFill>
                </a:rPr>
                <a:t>n-1</a:t>
              </a:r>
            </a:p>
          </p:txBody>
        </p:sp>
      </p:grpSp>
      <p:grpSp>
        <p:nvGrpSpPr>
          <p:cNvPr id="576548" name="Group 36"/>
          <p:cNvGrpSpPr>
            <a:grpSpLocks/>
          </p:cNvGrpSpPr>
          <p:nvPr/>
        </p:nvGrpSpPr>
        <p:grpSpPr bwMode="auto">
          <a:xfrm>
            <a:off x="6400800" y="3733800"/>
            <a:ext cx="1660525" cy="822325"/>
            <a:chOff x="4416" y="2592"/>
            <a:chExt cx="1046" cy="518"/>
          </a:xfrm>
        </p:grpSpPr>
        <p:sp>
          <p:nvSpPr>
            <p:cNvPr id="576546" name="Text Box 34"/>
            <p:cNvSpPr txBox="1">
              <a:spLocks noChangeArrowheads="1"/>
            </p:cNvSpPr>
            <p:nvPr/>
          </p:nvSpPr>
          <p:spPr bwMode="auto">
            <a:xfrm>
              <a:off x="4416" y="2592"/>
              <a:ext cx="1046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8080"/>
                  </a:solidFill>
                </a:rPr>
                <a:t>          </a:t>
              </a:r>
              <a:r>
                <a:rPr lang="en-US" sz="2400" u="sng">
                  <a:solidFill>
                    <a:srgbClr val="008080"/>
                  </a:solidFill>
                </a:rPr>
                <a:t>n</a:t>
              </a:r>
              <a:r>
                <a:rPr lang="en-US" sz="2400" baseline="30000">
                  <a:solidFill>
                    <a:srgbClr val="008080"/>
                  </a:solidFill>
                </a:rPr>
                <a:t>2</a:t>
              </a:r>
              <a:r>
                <a:rPr lang="en-US" sz="2400">
                  <a:solidFill>
                    <a:srgbClr val="008080"/>
                  </a:solidFill>
                </a:rPr>
                <a:t>-</a:t>
              </a:r>
              <a:r>
                <a:rPr lang="en-US" sz="2400" u="sng">
                  <a:solidFill>
                    <a:srgbClr val="008080"/>
                  </a:solidFill>
                </a:rPr>
                <a:t>n</a:t>
              </a:r>
            </a:p>
            <a:p>
              <a:r>
                <a:rPr lang="en-US" sz="2400">
                  <a:solidFill>
                    <a:srgbClr val="008080"/>
                  </a:solidFill>
                </a:rPr>
                <a:t>         </a:t>
              </a:r>
              <a:r>
                <a:rPr lang="en-US">
                  <a:solidFill>
                    <a:srgbClr val="008080"/>
                  </a:solidFill>
                </a:rPr>
                <a:t> </a:t>
              </a:r>
              <a:r>
                <a:rPr lang="en-US" sz="2400">
                  <a:solidFill>
                    <a:srgbClr val="008080"/>
                  </a:solidFill>
                </a:rPr>
                <a:t>2  </a:t>
              </a:r>
              <a:r>
                <a:rPr lang="en-US" sz="1000">
                  <a:solidFill>
                    <a:srgbClr val="008080"/>
                  </a:solidFill>
                </a:rPr>
                <a:t> </a:t>
              </a:r>
              <a:r>
                <a:rPr lang="en-US" sz="2400">
                  <a:solidFill>
                    <a:srgbClr val="008080"/>
                  </a:solidFill>
                </a:rPr>
                <a:t>2</a:t>
              </a:r>
            </a:p>
          </p:txBody>
        </p:sp>
        <p:sp>
          <p:nvSpPr>
            <p:cNvPr id="576547" name="Text Box 35"/>
            <p:cNvSpPr txBox="1">
              <a:spLocks noChangeArrowheads="1"/>
            </p:cNvSpPr>
            <p:nvPr/>
          </p:nvSpPr>
          <p:spPr bwMode="auto">
            <a:xfrm>
              <a:off x="4416" y="2688"/>
              <a:ext cx="6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8080"/>
                  </a:solidFill>
                </a:rPr>
                <a:t>f(n) =</a:t>
              </a:r>
            </a:p>
          </p:txBody>
        </p:sp>
      </p:grpSp>
      <p:sp>
        <p:nvSpPr>
          <p:cNvPr id="576549" name="Rectangle 37"/>
          <p:cNvSpPr>
            <a:spLocks noChangeArrowheads="1"/>
          </p:cNvSpPr>
          <p:nvPr/>
        </p:nvSpPr>
        <p:spPr bwMode="auto">
          <a:xfrm>
            <a:off x="6792913" y="4506913"/>
            <a:ext cx="11826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008080"/>
                </a:solidFill>
              </a:rPr>
              <a:t>O(n</a:t>
            </a:r>
            <a:r>
              <a:rPr lang="en-US" sz="3200" baseline="30000">
                <a:solidFill>
                  <a:srgbClr val="008080"/>
                </a:solidFill>
              </a:rPr>
              <a:t>2</a:t>
            </a:r>
            <a:r>
              <a:rPr lang="en-US" sz="3200">
                <a:solidFill>
                  <a:srgbClr val="008080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6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6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76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76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6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6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0" fill="hold"/>
                                        <p:tgtEl>
                                          <p:spTgt spid="576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0" fill="hold"/>
                                        <p:tgtEl>
                                          <p:spTgt spid="576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519" grpId="0"/>
      <p:bldP spid="576520" grpId="0"/>
      <p:bldP spid="576524" grpId="0"/>
      <p:bldP spid="576525" grpId="0"/>
      <p:bldP spid="576526" grpId="0"/>
      <p:bldP spid="576527" grpId="0"/>
      <p:bldP spid="576529" grpId="0"/>
      <p:bldP spid="576530" grpId="0"/>
      <p:bldP spid="576531" grpId="0"/>
      <p:bldP spid="576532" grpId="0"/>
      <p:bldP spid="576533" grpId="0"/>
      <p:bldP spid="5765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31B1-E645-43EB-AAE6-595CD63E7A31}" type="slidenum">
              <a:rPr lang="en-US"/>
              <a:pPr/>
              <a:t>27</a:t>
            </a:fld>
            <a:endParaRPr lang="en-US"/>
          </a:p>
        </p:txBody>
      </p:sp>
      <p:sp>
        <p:nvSpPr>
          <p:cNvPr id="699410" name="Text Box 18"/>
          <p:cNvSpPr txBox="1">
            <a:spLocks noChangeArrowheads="1"/>
          </p:cNvSpPr>
          <p:nvPr/>
        </p:nvSpPr>
        <p:spPr bwMode="auto">
          <a:xfrm>
            <a:off x="304800" y="3683000"/>
            <a:ext cx="8534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</a:rPr>
              <a:t>Step 3:</a:t>
            </a:r>
          </a:p>
          <a:p>
            <a:pPr algn="ctr"/>
            <a:r>
              <a:rPr lang="en-US" sz="2000"/>
              <a:t>Finally, do your Big-O analysis.</a:t>
            </a:r>
          </a:p>
        </p:txBody>
      </p:sp>
      <p:sp>
        <p:nvSpPr>
          <p:cNvPr id="699405" name="Text Box 13"/>
          <p:cNvSpPr txBox="1">
            <a:spLocks noChangeArrowheads="1"/>
          </p:cNvSpPr>
          <p:nvPr/>
        </p:nvSpPr>
        <p:spPr bwMode="auto">
          <a:xfrm>
            <a:off x="381000" y="2581275"/>
            <a:ext cx="8534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</a:rPr>
              <a:t>Step 2:</a:t>
            </a:r>
          </a:p>
          <a:p>
            <a:pPr algn="ctr"/>
            <a:r>
              <a:rPr lang="en-US" sz="2000"/>
              <a:t>Turn these loops into loops with a fixed number of iterations, using their </a:t>
            </a:r>
            <a:r>
              <a:rPr lang="en-US" sz="2000">
                <a:solidFill>
                  <a:srgbClr val="6600CC"/>
                </a:solidFill>
              </a:rPr>
              <a:t>maximum possible iteration count</a:t>
            </a:r>
            <a:r>
              <a:rPr lang="en-US" sz="2000"/>
              <a:t>.</a:t>
            </a:r>
          </a:p>
        </p:txBody>
      </p:sp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438"/>
            <a:ext cx="7772400" cy="1143001"/>
          </a:xfrm>
        </p:spPr>
        <p:txBody>
          <a:bodyPr/>
          <a:lstStyle/>
          <a:p>
            <a:r>
              <a:rPr lang="en-US" sz="3600"/>
              <a:t>Big-O: Such Ugly Math! </a:t>
            </a:r>
            <a:r>
              <a:rPr lang="en-US" sz="3600">
                <a:sym typeface="Wingdings" pitchFamily="2" charset="2"/>
              </a:rPr>
              <a:t></a:t>
            </a:r>
            <a:endParaRPr lang="en-US" sz="3600"/>
          </a:p>
        </p:txBody>
      </p:sp>
      <p:sp>
        <p:nvSpPr>
          <p:cNvPr id="699396" name="Rectangle 4"/>
          <p:cNvSpPr>
            <a:spLocks noChangeArrowheads="1"/>
          </p:cNvSpPr>
          <p:nvPr/>
        </p:nvSpPr>
        <p:spPr bwMode="auto">
          <a:xfrm>
            <a:off x="5943600" y="4567238"/>
            <a:ext cx="3048000" cy="156210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/>
              <a:t>int main( )</a:t>
            </a:r>
          </a:p>
          <a:p>
            <a:r>
              <a:rPr lang="en-US" sz="1600"/>
              <a:t>{</a:t>
            </a:r>
          </a:p>
          <a:p>
            <a:r>
              <a:rPr lang="en-US" sz="1600"/>
              <a:t>   for ( int x = 0; x &lt;</a:t>
            </a:r>
            <a:r>
              <a:rPr lang="en-US" sz="1600">
                <a:solidFill>
                  <a:srgbClr val="CC0000"/>
                </a:solidFill>
              </a:rPr>
              <a:t> n</a:t>
            </a:r>
            <a:r>
              <a:rPr lang="en-US" sz="1600"/>
              <a:t>; x++ )</a:t>
            </a:r>
          </a:p>
          <a:p>
            <a:r>
              <a:rPr lang="en-US" sz="1600"/>
              <a:t>       for (int j=0; j &lt; </a:t>
            </a:r>
            <a:r>
              <a:rPr lang="en-US" sz="1600">
                <a:solidFill>
                  <a:srgbClr val="FF0000"/>
                </a:solidFill>
              </a:rPr>
              <a:t>x*x</a:t>
            </a:r>
            <a:r>
              <a:rPr lang="en-US" sz="1600"/>
              <a:t>  ; j++)</a:t>
            </a:r>
          </a:p>
          <a:p>
            <a:r>
              <a:rPr lang="en-US" sz="1600"/>
              <a:t>            cout &lt;&lt; “Burp!”;</a:t>
            </a:r>
          </a:p>
          <a:p>
            <a:r>
              <a:rPr lang="en-US" sz="1600"/>
              <a:t>}</a:t>
            </a:r>
          </a:p>
        </p:txBody>
      </p:sp>
      <p:sp>
        <p:nvSpPr>
          <p:cNvPr id="699397" name="Text Box 5"/>
          <p:cNvSpPr txBox="1">
            <a:spLocks noChangeArrowheads="1"/>
          </p:cNvSpPr>
          <p:nvPr/>
        </p:nvSpPr>
        <p:spPr bwMode="auto">
          <a:xfrm>
            <a:off x="533400" y="668338"/>
            <a:ext cx="8305800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300"/>
              <a:t>But we’re not Math geeks… We’re CS geeks! So here’s a way to address these situations without formulas!</a:t>
            </a:r>
          </a:p>
        </p:txBody>
      </p:sp>
      <p:sp>
        <p:nvSpPr>
          <p:cNvPr id="699398" name="Rectangle 6"/>
          <p:cNvSpPr>
            <a:spLocks noChangeArrowheads="1"/>
          </p:cNvSpPr>
          <p:nvPr/>
        </p:nvSpPr>
        <p:spPr bwMode="auto">
          <a:xfrm>
            <a:off x="228600" y="4565650"/>
            <a:ext cx="3613150" cy="162242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/>
              <a:t>func1(int n)</a:t>
            </a:r>
          </a:p>
          <a:p>
            <a:r>
              <a:rPr lang="en-US" sz="1600"/>
              <a:t>{</a:t>
            </a:r>
          </a:p>
          <a:p>
            <a:r>
              <a:rPr lang="en-US" sz="1600"/>
              <a:t>   for ( int i = 0; i &lt;</a:t>
            </a:r>
            <a:r>
              <a:rPr lang="en-US" sz="1600">
                <a:solidFill>
                  <a:srgbClr val="CC0000"/>
                </a:solidFill>
              </a:rPr>
              <a:t> n</a:t>
            </a:r>
            <a:r>
              <a:rPr lang="en-US" sz="1600"/>
              <a:t>; i++ )</a:t>
            </a:r>
          </a:p>
          <a:p>
            <a:r>
              <a:rPr lang="en-US"/>
              <a:t>      for (int j=0; j  &lt;  </a:t>
            </a:r>
            <a:r>
              <a:rPr lang="en-US">
                <a:solidFill>
                  <a:srgbClr val="FF0000"/>
                </a:solidFill>
              </a:rPr>
              <a:t>i </a:t>
            </a:r>
            <a:r>
              <a:rPr lang="en-US"/>
              <a:t> ;j++)</a:t>
            </a:r>
          </a:p>
          <a:p>
            <a:r>
              <a:rPr lang="en-US"/>
              <a:t>          cout &lt;&lt; j;</a:t>
            </a:r>
          </a:p>
          <a:p>
            <a:r>
              <a:rPr lang="en-US" sz="1600"/>
              <a:t>}</a:t>
            </a:r>
          </a:p>
        </p:txBody>
      </p:sp>
      <p:sp>
        <p:nvSpPr>
          <p:cNvPr id="699399" name="Text Box 7"/>
          <p:cNvSpPr txBox="1">
            <a:spLocks noChangeArrowheads="1"/>
          </p:cNvSpPr>
          <p:nvPr/>
        </p:nvSpPr>
        <p:spPr bwMode="auto">
          <a:xfrm>
            <a:off x="304800" y="1581150"/>
            <a:ext cx="8534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</a:rPr>
              <a:t>Step 1:</a:t>
            </a:r>
          </a:p>
          <a:p>
            <a:pPr algn="ctr"/>
            <a:r>
              <a:rPr lang="en-US" sz="2000"/>
              <a:t>Locate all loops that </a:t>
            </a:r>
            <a:r>
              <a:rPr lang="en-US" sz="2000">
                <a:solidFill>
                  <a:srgbClr val="FF0000"/>
                </a:solidFill>
              </a:rPr>
              <a:t>don’t</a:t>
            </a:r>
            <a:r>
              <a:rPr lang="en-US" sz="2000"/>
              <a:t> run for a </a:t>
            </a:r>
            <a:r>
              <a:rPr lang="en-US" sz="2000">
                <a:solidFill>
                  <a:schemeClr val="tx1"/>
                </a:solidFill>
              </a:rPr>
              <a:t>fixed number of iterations</a:t>
            </a:r>
            <a:r>
              <a:rPr lang="en-US" sz="2000"/>
              <a:t> and determine the </a:t>
            </a:r>
            <a:r>
              <a:rPr lang="en-US" sz="2000">
                <a:solidFill>
                  <a:srgbClr val="6600CC"/>
                </a:solidFill>
              </a:rPr>
              <a:t>maximum number of iterations</a:t>
            </a:r>
            <a:r>
              <a:rPr lang="en-US" sz="2000"/>
              <a:t> each loop could run for.</a:t>
            </a:r>
          </a:p>
        </p:txBody>
      </p:sp>
      <p:sp>
        <p:nvSpPr>
          <p:cNvPr id="699400" name="AutoShape 8"/>
          <p:cNvSpPr>
            <a:spLocks noChangeArrowheads="1"/>
          </p:cNvSpPr>
          <p:nvPr/>
        </p:nvSpPr>
        <p:spPr bwMode="auto">
          <a:xfrm>
            <a:off x="2649538" y="3230563"/>
            <a:ext cx="4406900" cy="1711325"/>
          </a:xfrm>
          <a:prstGeom prst="wedgeRoundRectCallout">
            <a:avLst>
              <a:gd name="adj1" fmla="val -48704"/>
              <a:gd name="adj2" fmla="val 62708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/>
              <a:t>This outer loop always runs exactly </a:t>
            </a:r>
            <a:r>
              <a:rPr lang="en-US" sz="2000">
                <a:solidFill>
                  <a:srgbClr val="FF0000"/>
                </a:solidFill>
              </a:rPr>
              <a:t>n </a:t>
            </a:r>
            <a:r>
              <a:rPr lang="en-US" sz="2000">
                <a:solidFill>
                  <a:schemeClr val="tx1"/>
                </a:solidFill>
              </a:rPr>
              <a:t>iterations (a fixed #)</a:t>
            </a:r>
            <a:r>
              <a:rPr lang="en-US" sz="2000"/>
              <a:t>.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So there’s nothing to change.</a:t>
            </a:r>
          </a:p>
        </p:txBody>
      </p:sp>
      <p:sp>
        <p:nvSpPr>
          <p:cNvPr id="699401" name="AutoShape 9"/>
          <p:cNvSpPr>
            <a:spLocks noChangeArrowheads="1"/>
          </p:cNvSpPr>
          <p:nvPr/>
        </p:nvSpPr>
        <p:spPr bwMode="auto">
          <a:xfrm>
            <a:off x="3151188" y="1544638"/>
            <a:ext cx="3886200" cy="3694112"/>
          </a:xfrm>
          <a:prstGeom prst="wedgeRoundRectCallout">
            <a:avLst>
              <a:gd name="adj1" fmla="val -48528"/>
              <a:gd name="adj2" fmla="val 56491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/>
              <a:t>But this loop runs a variable number of iterations depending on </a:t>
            </a:r>
            <a:r>
              <a:rPr lang="en-US" sz="2000">
                <a:solidFill>
                  <a:srgbClr val="6600CC"/>
                </a:solidFill>
              </a:rPr>
              <a:t>i’s</a:t>
            </a:r>
            <a:r>
              <a:rPr lang="en-US" sz="2000"/>
              <a:t> value. </a:t>
            </a:r>
          </a:p>
          <a:p>
            <a:pPr algn="ctr"/>
            <a:br>
              <a:rPr lang="en-US" sz="2000"/>
            </a:br>
            <a:r>
              <a:rPr lang="en-US" sz="2000"/>
              <a:t>The maximum value that </a:t>
            </a:r>
            <a:r>
              <a:rPr lang="en-US" sz="2000">
                <a:solidFill>
                  <a:srgbClr val="6600CC"/>
                </a:solidFill>
              </a:rPr>
              <a:t>i</a:t>
            </a:r>
            <a:r>
              <a:rPr lang="en-US" sz="2000"/>
              <a:t> can take is </a:t>
            </a:r>
            <a:r>
              <a:rPr lang="en-US" sz="2000">
                <a:solidFill>
                  <a:srgbClr val="FF0000"/>
                </a:solidFill>
              </a:rPr>
              <a:t>n-1</a:t>
            </a:r>
            <a:r>
              <a:rPr lang="en-US" sz="2000"/>
              <a:t>. </a:t>
            </a:r>
            <a:br>
              <a:rPr lang="en-US" sz="2000"/>
            </a:br>
            <a:endParaRPr lang="en-US" sz="2000"/>
          </a:p>
          <a:p>
            <a:pPr algn="ctr"/>
            <a:r>
              <a:rPr lang="en-US" sz="2000"/>
              <a:t>Let’s just round that up to </a:t>
            </a:r>
            <a:r>
              <a:rPr lang="en-US" sz="2000">
                <a:solidFill>
                  <a:srgbClr val="FF0000"/>
                </a:solidFill>
              </a:rPr>
              <a:t>n</a:t>
            </a:r>
            <a:r>
              <a:rPr lang="en-US" sz="2000"/>
              <a:t>, and then make our loop a fixed loop!</a:t>
            </a:r>
          </a:p>
        </p:txBody>
      </p:sp>
      <p:sp>
        <p:nvSpPr>
          <p:cNvPr id="699403" name="AutoShape 11"/>
          <p:cNvSpPr>
            <a:spLocks noChangeArrowheads="1"/>
          </p:cNvSpPr>
          <p:nvPr/>
        </p:nvSpPr>
        <p:spPr bwMode="auto">
          <a:xfrm>
            <a:off x="6324600" y="2259013"/>
            <a:ext cx="2819400" cy="1752600"/>
          </a:xfrm>
          <a:prstGeom prst="wedgeRoundRectCallout">
            <a:avLst>
              <a:gd name="adj1" fmla="val -2759"/>
              <a:gd name="adj2" fmla="val 114222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>
                <a:solidFill>
                  <a:srgbClr val="6600CC"/>
                </a:solidFill>
              </a:rPr>
              <a:t>x</a:t>
            </a:r>
            <a:r>
              <a:rPr lang="en-US" sz="2000"/>
              <a:t> can range between </a:t>
            </a:r>
            <a:r>
              <a:rPr lang="en-US" sz="2000">
                <a:solidFill>
                  <a:srgbClr val="FF0000"/>
                </a:solidFill>
              </a:rPr>
              <a:t>0</a:t>
            </a:r>
            <a:r>
              <a:rPr lang="en-US" sz="2000"/>
              <a:t> and</a:t>
            </a:r>
            <a:r>
              <a:rPr lang="en-US" sz="2000">
                <a:solidFill>
                  <a:srgbClr val="FF0000"/>
                </a:solidFill>
              </a:rPr>
              <a:t> n-1</a:t>
            </a:r>
            <a:r>
              <a:rPr lang="en-US" sz="2000"/>
              <a:t>. 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So </a:t>
            </a:r>
            <a:r>
              <a:rPr lang="en-US" sz="2000">
                <a:solidFill>
                  <a:srgbClr val="6600CC"/>
                </a:solidFill>
              </a:rPr>
              <a:t>x</a:t>
            </a:r>
            <a:r>
              <a:rPr lang="en-US" sz="2000"/>
              <a:t> can basically get as big as </a:t>
            </a:r>
            <a:r>
              <a:rPr lang="en-US" sz="2000">
                <a:solidFill>
                  <a:srgbClr val="FF0000"/>
                </a:solidFill>
              </a:rPr>
              <a:t>n</a:t>
            </a:r>
            <a:r>
              <a:rPr lang="en-US" sz="2000"/>
              <a:t>.</a:t>
            </a:r>
          </a:p>
        </p:txBody>
      </p:sp>
      <p:sp>
        <p:nvSpPr>
          <p:cNvPr id="699404" name="AutoShape 12"/>
          <p:cNvSpPr>
            <a:spLocks noChangeArrowheads="1"/>
          </p:cNvSpPr>
          <p:nvPr/>
        </p:nvSpPr>
        <p:spPr bwMode="auto">
          <a:xfrm>
            <a:off x="3600450" y="5602288"/>
            <a:ext cx="3657600" cy="1255712"/>
          </a:xfrm>
          <a:prstGeom prst="wedgeRoundRectCallout">
            <a:avLst>
              <a:gd name="adj1" fmla="val 70009"/>
              <a:gd name="adj2" fmla="val -53162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/>
              <a:t>In that case, this loop will run up to </a:t>
            </a:r>
            <a:r>
              <a:rPr lang="en-US" sz="2000">
                <a:solidFill>
                  <a:srgbClr val="FF0000"/>
                </a:solidFill>
              </a:rPr>
              <a:t>n</a:t>
            </a:r>
            <a:r>
              <a:rPr lang="en-US" sz="2000" b="1" baseline="30000">
                <a:solidFill>
                  <a:srgbClr val="FF0000"/>
                </a:solidFill>
              </a:rPr>
              <a:t>2</a:t>
            </a:r>
            <a:r>
              <a:rPr lang="en-US" sz="2000">
                <a:solidFill>
                  <a:srgbClr val="FF0000"/>
                </a:solidFill>
              </a:rPr>
              <a:t> </a:t>
            </a:r>
            <a:r>
              <a:rPr lang="en-US" sz="2000"/>
              <a:t>iterations –</a:t>
            </a:r>
            <a:br>
              <a:rPr lang="en-US" sz="2000"/>
            </a:br>
            <a:r>
              <a:rPr lang="en-US" sz="2000"/>
              <a:t>Let’s update it!</a:t>
            </a:r>
          </a:p>
        </p:txBody>
      </p:sp>
      <p:sp>
        <p:nvSpPr>
          <p:cNvPr id="699406" name="Rectangle 14"/>
          <p:cNvSpPr>
            <a:spLocks noChangeArrowheads="1"/>
          </p:cNvSpPr>
          <p:nvPr/>
        </p:nvSpPr>
        <p:spPr bwMode="auto">
          <a:xfrm>
            <a:off x="2405063" y="5359400"/>
            <a:ext cx="295275" cy="2540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9407" name="Text Box 15"/>
          <p:cNvSpPr txBox="1">
            <a:spLocks noChangeArrowheads="1"/>
          </p:cNvSpPr>
          <p:nvPr/>
        </p:nvSpPr>
        <p:spPr bwMode="auto">
          <a:xfrm>
            <a:off x="2389188" y="5229225"/>
            <a:ext cx="344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699408" name="Rectangle 16"/>
          <p:cNvSpPr>
            <a:spLocks noChangeArrowheads="1"/>
          </p:cNvSpPr>
          <p:nvPr/>
        </p:nvSpPr>
        <p:spPr bwMode="auto">
          <a:xfrm>
            <a:off x="7859713" y="5351463"/>
            <a:ext cx="436562" cy="2286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9409" name="Text Box 17"/>
          <p:cNvSpPr txBox="1">
            <a:spLocks noChangeArrowheads="1"/>
          </p:cNvSpPr>
          <p:nvPr/>
        </p:nvSpPr>
        <p:spPr bwMode="auto">
          <a:xfrm>
            <a:off x="7794625" y="5265738"/>
            <a:ext cx="6238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>
                <a:solidFill>
                  <a:srgbClr val="FF0000"/>
                </a:solidFill>
              </a:rPr>
              <a:t>n*n</a:t>
            </a:r>
          </a:p>
        </p:txBody>
      </p:sp>
      <p:sp>
        <p:nvSpPr>
          <p:cNvPr id="699411" name="Rectangle 19"/>
          <p:cNvSpPr>
            <a:spLocks noChangeArrowheads="1"/>
          </p:cNvSpPr>
          <p:nvPr/>
        </p:nvSpPr>
        <p:spPr bwMode="auto">
          <a:xfrm>
            <a:off x="2917825" y="5707063"/>
            <a:ext cx="933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O(n</a:t>
            </a:r>
            <a:r>
              <a:rPr lang="en-US" sz="2400" baseline="30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)</a:t>
            </a:r>
          </a:p>
        </p:txBody>
      </p:sp>
      <p:sp>
        <p:nvSpPr>
          <p:cNvPr id="699412" name="Rectangle 20"/>
          <p:cNvSpPr>
            <a:spLocks noChangeArrowheads="1"/>
          </p:cNvSpPr>
          <p:nvPr/>
        </p:nvSpPr>
        <p:spPr bwMode="auto">
          <a:xfrm>
            <a:off x="8143875" y="5681663"/>
            <a:ext cx="933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O(n</a:t>
            </a:r>
            <a:r>
              <a:rPr lang="en-US" sz="2400" baseline="30000">
                <a:solidFill>
                  <a:srgbClr val="6600CC"/>
                </a:solidFill>
              </a:rPr>
              <a:t>3</a:t>
            </a:r>
            <a:r>
              <a:rPr lang="en-US" sz="2400">
                <a:solidFill>
                  <a:srgbClr val="6600CC"/>
                </a:solidFill>
              </a:rPr>
              <a:t>)</a:t>
            </a:r>
          </a:p>
        </p:txBody>
      </p:sp>
      <p:sp>
        <p:nvSpPr>
          <p:cNvPr id="699413" name="AutoShape 21"/>
          <p:cNvSpPr>
            <a:spLocks noChangeArrowheads="1"/>
          </p:cNvSpPr>
          <p:nvPr/>
        </p:nvSpPr>
        <p:spPr bwMode="auto">
          <a:xfrm>
            <a:off x="4291013" y="2270125"/>
            <a:ext cx="4303712" cy="1752600"/>
          </a:xfrm>
          <a:prstGeom prst="wedgeRoundRectCallout">
            <a:avLst>
              <a:gd name="adj1" fmla="val 15435"/>
              <a:gd name="adj2" fmla="val 114222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This outer loop always runs exactly </a:t>
            </a:r>
            <a:r>
              <a:rPr lang="en-US" sz="2000">
                <a:solidFill>
                  <a:srgbClr val="FF0000"/>
                </a:solidFill>
              </a:rPr>
              <a:t>n</a:t>
            </a:r>
            <a:r>
              <a:rPr lang="en-US" sz="2000">
                <a:solidFill>
                  <a:schemeClr val="tx1"/>
                </a:solidFill>
              </a:rPr>
              <a:t> iterations (a fixed #). </a:t>
            </a: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r>
              <a:rPr lang="en-US" sz="2000">
                <a:solidFill>
                  <a:schemeClr val="tx1"/>
                </a:solidFill>
              </a:rPr>
              <a:t>There’s nothing to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9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9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99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99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9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994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99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99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99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99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69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99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99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0" fill="hold"/>
                                        <p:tgtEl>
                                          <p:spTgt spid="699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0" fill="hold"/>
                                        <p:tgtEl>
                                          <p:spTgt spid="699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0" fill="hold"/>
                                        <p:tgtEl>
                                          <p:spTgt spid="699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0" fill="hold"/>
                                        <p:tgtEl>
                                          <p:spTgt spid="699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9410" grpId="0"/>
      <p:bldP spid="699405" grpId="0"/>
      <p:bldP spid="699396" grpId="0" animBg="1"/>
      <p:bldP spid="699398" grpId="0" animBg="1"/>
      <p:bldP spid="699399" grpId="0"/>
      <p:bldP spid="699400" grpId="0" animBg="1"/>
      <p:bldP spid="699400" grpId="1" animBg="1"/>
      <p:bldP spid="699401" grpId="0" uiExpand="1" build="p" animBg="1"/>
      <p:bldP spid="699401" grpId="1" uiExpand="1" build="allAtOnce" animBg="1"/>
      <p:bldP spid="699403" grpId="0" animBg="1"/>
      <p:bldP spid="699403" grpId="1" animBg="1"/>
      <p:bldP spid="699404" grpId="0" animBg="1"/>
      <p:bldP spid="699404" grpId="1" animBg="1"/>
      <p:bldP spid="699406" grpId="0" animBg="1"/>
      <p:bldP spid="699407" grpId="0"/>
      <p:bldP spid="699408" grpId="0" animBg="1"/>
      <p:bldP spid="699409" grpId="0"/>
      <p:bldP spid="699411" grpId="0"/>
      <p:bldP spid="699412" grpId="0"/>
      <p:bldP spid="699413" grpId="0" animBg="1"/>
      <p:bldP spid="699413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1460-E339-42AE-B45B-5DCD5F9DF2A4}" type="slidenum">
              <a:rPr lang="en-US"/>
              <a:pPr/>
              <a:t>28</a:t>
            </a:fld>
            <a:endParaRPr lang="en-US"/>
          </a:p>
        </p:txBody>
      </p:sp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600"/>
              <a:t>Find the Big-O Challenge, Part 2</a:t>
            </a:r>
          </a:p>
        </p:txBody>
      </p:sp>
      <p:sp>
        <p:nvSpPr>
          <p:cNvPr id="498702" name="Rectangle 14"/>
          <p:cNvSpPr>
            <a:spLocks noChangeArrowheads="1"/>
          </p:cNvSpPr>
          <p:nvPr/>
        </p:nvSpPr>
        <p:spPr bwMode="auto">
          <a:xfrm>
            <a:off x="458788" y="1970088"/>
            <a:ext cx="45720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 dirty="0"/>
              <a:t>for ( </a:t>
            </a:r>
            <a:r>
              <a:rPr lang="en-US" sz="2200" dirty="0" err="1"/>
              <a:t>int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= 0; </a:t>
            </a:r>
            <a:r>
              <a:rPr lang="en-US" sz="2200" dirty="0" err="1"/>
              <a:t>i</a:t>
            </a:r>
            <a:r>
              <a:rPr lang="en-US" sz="2200" dirty="0"/>
              <a:t> &lt; </a:t>
            </a:r>
            <a:r>
              <a:rPr lang="en-US" sz="2200" dirty="0">
                <a:solidFill>
                  <a:srgbClr val="FF3300"/>
                </a:solidFill>
              </a:rPr>
              <a:t>q*q</a:t>
            </a:r>
            <a:r>
              <a:rPr lang="en-US" sz="2200" dirty="0"/>
              <a:t>; </a:t>
            </a:r>
            <a:r>
              <a:rPr lang="en-US" sz="2200" dirty="0" err="1"/>
              <a:t>i</a:t>
            </a:r>
            <a:r>
              <a:rPr lang="en-US" sz="2200" dirty="0"/>
              <a:t>++ )</a:t>
            </a:r>
          </a:p>
          <a:p>
            <a:r>
              <a:rPr lang="en-US" sz="2200" dirty="0"/>
              <a:t>   for ( </a:t>
            </a:r>
            <a:r>
              <a:rPr lang="en-US" sz="2200" dirty="0" err="1"/>
              <a:t>int</a:t>
            </a:r>
            <a:r>
              <a:rPr lang="en-US" sz="2200" dirty="0"/>
              <a:t> j = 0; j &lt;  </a:t>
            </a:r>
            <a:r>
              <a:rPr lang="en-US" sz="2200" dirty="0" err="1">
                <a:solidFill>
                  <a:srgbClr val="FF3300"/>
                </a:solidFill>
              </a:rPr>
              <a:t>i</a:t>
            </a:r>
            <a:r>
              <a:rPr lang="en-US" sz="2200" dirty="0">
                <a:solidFill>
                  <a:srgbClr val="FF3300"/>
                </a:solidFill>
              </a:rPr>
              <a:t>   </a:t>
            </a:r>
            <a:r>
              <a:rPr lang="en-US" sz="2200" dirty="0"/>
              <a:t>; j++ )</a:t>
            </a:r>
          </a:p>
          <a:p>
            <a:r>
              <a:rPr lang="en-US" sz="2200" dirty="0"/>
              <a:t>       sum++;</a:t>
            </a:r>
          </a:p>
        </p:txBody>
      </p:sp>
      <p:sp>
        <p:nvSpPr>
          <p:cNvPr id="498703" name="Rectangle 15"/>
          <p:cNvSpPr>
            <a:spLocks noChangeArrowheads="1"/>
          </p:cNvSpPr>
          <p:nvPr/>
        </p:nvSpPr>
        <p:spPr bwMode="auto">
          <a:xfrm>
            <a:off x="427038" y="3282950"/>
            <a:ext cx="457200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 dirty="0"/>
              <a:t>for ( </a:t>
            </a:r>
            <a:r>
              <a:rPr lang="en-US" sz="2200" dirty="0" err="1"/>
              <a:t>int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= 0; </a:t>
            </a:r>
            <a:r>
              <a:rPr lang="en-US" sz="2200" dirty="0" err="1"/>
              <a:t>i</a:t>
            </a:r>
            <a:r>
              <a:rPr lang="en-US" sz="2200" dirty="0"/>
              <a:t> &lt; </a:t>
            </a:r>
            <a:r>
              <a:rPr lang="en-US" sz="2200" dirty="0">
                <a:solidFill>
                  <a:srgbClr val="FF3300"/>
                </a:solidFill>
              </a:rPr>
              <a:t>n</a:t>
            </a:r>
            <a:r>
              <a:rPr lang="en-US" sz="2200" dirty="0"/>
              <a:t>; </a:t>
            </a:r>
            <a:r>
              <a:rPr lang="en-US" sz="2200" dirty="0" err="1"/>
              <a:t>i</a:t>
            </a:r>
            <a:r>
              <a:rPr lang="en-US" sz="2200" dirty="0"/>
              <a:t>++ )</a:t>
            </a:r>
          </a:p>
          <a:p>
            <a:r>
              <a:rPr lang="en-US" sz="2200" dirty="0"/>
              <a:t>   for ( </a:t>
            </a:r>
            <a:r>
              <a:rPr lang="en-US" sz="2200" dirty="0" err="1"/>
              <a:t>int</a:t>
            </a:r>
            <a:r>
              <a:rPr lang="en-US" sz="2200" dirty="0"/>
              <a:t> j = 0; j &lt; </a:t>
            </a:r>
            <a:r>
              <a:rPr lang="en-US" sz="2200" dirty="0" err="1">
                <a:solidFill>
                  <a:srgbClr val="FF3300"/>
                </a:solidFill>
              </a:rPr>
              <a:t>i</a:t>
            </a:r>
            <a:r>
              <a:rPr lang="en-US" sz="2200" dirty="0">
                <a:solidFill>
                  <a:srgbClr val="FF3300"/>
                </a:solidFill>
              </a:rPr>
              <a:t>*</a:t>
            </a:r>
            <a:r>
              <a:rPr lang="en-US" sz="2200" dirty="0" err="1">
                <a:solidFill>
                  <a:srgbClr val="FF3300"/>
                </a:solidFill>
              </a:rPr>
              <a:t>i</a:t>
            </a:r>
            <a:r>
              <a:rPr lang="en-US" sz="2200" dirty="0">
                <a:solidFill>
                  <a:srgbClr val="FF3300"/>
                </a:solidFill>
              </a:rPr>
              <a:t> </a:t>
            </a:r>
            <a:r>
              <a:rPr lang="en-US" sz="2200" dirty="0"/>
              <a:t>; j++ )</a:t>
            </a:r>
          </a:p>
          <a:p>
            <a:r>
              <a:rPr lang="en-US" sz="2200" dirty="0"/>
              <a:t>      for ( </a:t>
            </a:r>
            <a:r>
              <a:rPr lang="en-US" sz="2200" dirty="0" err="1"/>
              <a:t>int</a:t>
            </a:r>
            <a:r>
              <a:rPr lang="en-US" sz="2200" dirty="0"/>
              <a:t> k = 0; k &lt;  </a:t>
            </a:r>
            <a:r>
              <a:rPr lang="en-US" sz="2200" dirty="0">
                <a:solidFill>
                  <a:srgbClr val="FF3300"/>
                </a:solidFill>
              </a:rPr>
              <a:t>j  </a:t>
            </a:r>
            <a:r>
              <a:rPr lang="en-US" sz="2200" dirty="0"/>
              <a:t>; k++)</a:t>
            </a:r>
          </a:p>
          <a:p>
            <a:r>
              <a:rPr lang="en-US" sz="2200" dirty="0"/>
              <a:t>         sum++;</a:t>
            </a:r>
          </a:p>
        </p:txBody>
      </p:sp>
      <p:sp>
        <p:nvSpPr>
          <p:cNvPr id="498707" name="Rectangle 19"/>
          <p:cNvSpPr>
            <a:spLocks noChangeArrowheads="1"/>
          </p:cNvSpPr>
          <p:nvPr/>
        </p:nvSpPr>
        <p:spPr bwMode="auto">
          <a:xfrm>
            <a:off x="515938" y="746125"/>
            <a:ext cx="45720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 dirty="0"/>
              <a:t>for ( </a:t>
            </a:r>
            <a:r>
              <a:rPr lang="en-US" sz="2200" dirty="0" err="1"/>
              <a:t>int</a:t>
            </a:r>
            <a:r>
              <a:rPr lang="en-US" sz="2200" dirty="0"/>
              <a:t> j = 0; j &lt; </a:t>
            </a:r>
            <a:r>
              <a:rPr lang="en-US" sz="2200" dirty="0">
                <a:solidFill>
                  <a:srgbClr val="FF3300"/>
                </a:solidFill>
              </a:rPr>
              <a:t>n</a:t>
            </a:r>
            <a:r>
              <a:rPr lang="en-US" sz="2200" dirty="0"/>
              <a:t>; </a:t>
            </a:r>
            <a:r>
              <a:rPr lang="en-US" sz="2200" dirty="0" err="1"/>
              <a:t>j++</a:t>
            </a:r>
            <a:r>
              <a:rPr lang="en-US" sz="2200" dirty="0"/>
              <a:t> )</a:t>
            </a:r>
          </a:p>
          <a:p>
            <a:r>
              <a:rPr lang="en-US" sz="2200" dirty="0"/>
              <a:t>   for ( </a:t>
            </a:r>
            <a:r>
              <a:rPr lang="en-US" sz="2200" dirty="0" err="1"/>
              <a:t>int</a:t>
            </a:r>
            <a:r>
              <a:rPr lang="en-US" sz="2200" dirty="0"/>
              <a:t> k = 0; k &lt; </a:t>
            </a:r>
            <a:r>
              <a:rPr lang="en-US" sz="2200" dirty="0">
                <a:solidFill>
                  <a:srgbClr val="FF3300"/>
                </a:solidFill>
              </a:rPr>
              <a:t>j </a:t>
            </a:r>
            <a:r>
              <a:rPr lang="en-US" sz="2200" dirty="0"/>
              <a:t>; k++ )</a:t>
            </a:r>
          </a:p>
          <a:p>
            <a:r>
              <a:rPr lang="en-US" sz="2200" dirty="0"/>
              <a:t>       sum++;</a:t>
            </a:r>
          </a:p>
        </p:txBody>
      </p:sp>
      <p:sp>
        <p:nvSpPr>
          <p:cNvPr id="498708" name="Rectangle 20"/>
          <p:cNvSpPr>
            <a:spLocks noChangeArrowheads="1"/>
          </p:cNvSpPr>
          <p:nvPr/>
        </p:nvSpPr>
        <p:spPr bwMode="auto">
          <a:xfrm>
            <a:off x="5205413" y="771525"/>
            <a:ext cx="4572000" cy="191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 dirty="0"/>
              <a:t>for ( </a:t>
            </a:r>
            <a:r>
              <a:rPr lang="en-US" sz="2200" dirty="0" err="1"/>
              <a:t>int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= 0; </a:t>
            </a:r>
            <a:r>
              <a:rPr lang="en-US" sz="2200" dirty="0" err="1"/>
              <a:t>i</a:t>
            </a:r>
            <a:r>
              <a:rPr lang="en-US" sz="2200" dirty="0"/>
              <a:t> &lt; </a:t>
            </a:r>
            <a:r>
              <a:rPr lang="en-US" sz="2200" dirty="0">
                <a:solidFill>
                  <a:srgbClr val="FF3300"/>
                </a:solidFill>
              </a:rPr>
              <a:t>n</a:t>
            </a:r>
            <a:r>
              <a:rPr lang="en-US" sz="2200" dirty="0"/>
              <a:t>; </a:t>
            </a:r>
            <a:r>
              <a:rPr lang="en-US" sz="2200" dirty="0" err="1"/>
              <a:t>i</a:t>
            </a:r>
            <a:r>
              <a:rPr lang="en-US" sz="2200" dirty="0"/>
              <a:t>++ )</a:t>
            </a:r>
          </a:p>
          <a:p>
            <a:r>
              <a:rPr lang="en-US" sz="2200" dirty="0"/>
              <a:t>{</a:t>
            </a:r>
          </a:p>
          <a:p>
            <a:r>
              <a:rPr lang="en-US" sz="2200" dirty="0"/>
              <a:t>    Circ </a:t>
            </a:r>
            <a:r>
              <a:rPr lang="en-US" sz="2200" dirty="0" err="1"/>
              <a:t>arr</a:t>
            </a:r>
            <a:r>
              <a:rPr lang="en-US" sz="2200" dirty="0"/>
              <a:t>[</a:t>
            </a:r>
            <a:r>
              <a:rPr lang="en-US" sz="2200" dirty="0">
                <a:solidFill>
                  <a:srgbClr val="FF0000"/>
                </a:solidFill>
              </a:rPr>
              <a:t>n</a:t>
            </a:r>
            <a:r>
              <a:rPr lang="en-US" sz="2200" dirty="0"/>
              <a:t>];  </a:t>
            </a:r>
          </a:p>
          <a:p>
            <a:endParaRPr lang="en-US" sz="1000" dirty="0"/>
          </a:p>
          <a:p>
            <a:r>
              <a:rPr lang="en-US" sz="2200" dirty="0"/>
              <a:t>    </a:t>
            </a:r>
            <a:r>
              <a:rPr lang="en-US" sz="2200" dirty="0" err="1"/>
              <a:t>arr</a:t>
            </a:r>
            <a:r>
              <a:rPr lang="en-US" sz="2200" dirty="0"/>
              <a:t>[</a:t>
            </a:r>
            <a:r>
              <a:rPr lang="en-US" sz="2200" dirty="0" err="1"/>
              <a:t>i</a:t>
            </a:r>
            <a:r>
              <a:rPr lang="en-US" sz="2200" dirty="0"/>
              <a:t>].</a:t>
            </a:r>
            <a:r>
              <a:rPr lang="en-US" sz="2200" dirty="0" err="1"/>
              <a:t>setRadius</a:t>
            </a:r>
            <a:r>
              <a:rPr lang="en-US" sz="2200" dirty="0"/>
              <a:t>(</a:t>
            </a:r>
            <a:r>
              <a:rPr lang="en-US" sz="2200" dirty="0" err="1"/>
              <a:t>i</a:t>
            </a:r>
            <a:r>
              <a:rPr lang="en-US" sz="2200" dirty="0"/>
              <a:t>);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498709" name="Rectangle 21"/>
          <p:cNvSpPr>
            <a:spLocks noChangeArrowheads="1"/>
          </p:cNvSpPr>
          <p:nvPr/>
        </p:nvSpPr>
        <p:spPr bwMode="auto">
          <a:xfrm>
            <a:off x="5205413" y="3127375"/>
            <a:ext cx="45720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for (</a:t>
            </a:r>
            <a:r>
              <a:rPr lang="en-US" sz="2200" dirty="0" err="1">
                <a:solidFill>
                  <a:schemeClr val="tx1"/>
                </a:solidFill>
              </a:rPr>
              <a:t>int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i</a:t>
            </a:r>
            <a:r>
              <a:rPr lang="en-US" sz="2200" dirty="0">
                <a:solidFill>
                  <a:schemeClr val="tx1"/>
                </a:solidFill>
              </a:rPr>
              <a:t>=0 ; </a:t>
            </a:r>
            <a:r>
              <a:rPr lang="en-US" sz="2200" dirty="0" err="1">
                <a:solidFill>
                  <a:schemeClr val="tx1"/>
                </a:solidFill>
              </a:rPr>
              <a:t>i</a:t>
            </a:r>
            <a:r>
              <a:rPr lang="en-US" sz="2200" dirty="0">
                <a:solidFill>
                  <a:schemeClr val="tx1"/>
                </a:solidFill>
              </a:rPr>
              <a:t> &lt; </a:t>
            </a:r>
            <a:r>
              <a:rPr lang="en-US" sz="2200" dirty="0">
                <a:solidFill>
                  <a:srgbClr val="FF0000"/>
                </a:solidFill>
              </a:rPr>
              <a:t>n</a:t>
            </a:r>
            <a:r>
              <a:rPr lang="en-US" sz="2200" dirty="0">
                <a:solidFill>
                  <a:schemeClr val="tx1"/>
                </a:solidFill>
              </a:rPr>
              <a:t> ; </a:t>
            </a:r>
            <a:r>
              <a:rPr lang="en-US" sz="2200" dirty="0" err="1">
                <a:solidFill>
                  <a:schemeClr val="tx1"/>
                </a:solidFill>
              </a:rPr>
              <a:t>i</a:t>
            </a:r>
            <a:r>
              <a:rPr lang="en-US" sz="2200" dirty="0">
                <a:solidFill>
                  <a:schemeClr val="tx1"/>
                </a:solidFill>
              </a:rPr>
              <a:t>++)</a:t>
            </a:r>
          </a:p>
          <a:p>
            <a:r>
              <a:rPr lang="en-US" sz="2200" dirty="0">
                <a:solidFill>
                  <a:schemeClr val="tx1"/>
                </a:solidFill>
              </a:rPr>
              <a:t>{</a:t>
            </a:r>
          </a:p>
          <a:p>
            <a:r>
              <a:rPr lang="en-US" sz="2200" dirty="0">
                <a:solidFill>
                  <a:schemeClr val="tx1"/>
                </a:solidFill>
              </a:rPr>
              <a:t>    </a:t>
            </a:r>
            <a:r>
              <a:rPr lang="en-US" sz="2200" dirty="0" err="1">
                <a:solidFill>
                  <a:schemeClr val="tx1"/>
                </a:solidFill>
              </a:rPr>
              <a:t>int</a:t>
            </a:r>
            <a:r>
              <a:rPr lang="en-US" sz="2200" dirty="0">
                <a:solidFill>
                  <a:schemeClr val="tx1"/>
                </a:solidFill>
              </a:rPr>
              <a:t> k = </a:t>
            </a:r>
            <a:r>
              <a:rPr lang="en-US" sz="2200" dirty="0" err="1">
                <a:solidFill>
                  <a:srgbClr val="FF3300"/>
                </a:solidFill>
              </a:rPr>
              <a:t>i</a:t>
            </a:r>
            <a:r>
              <a:rPr lang="en-US" sz="2200" dirty="0">
                <a:solidFill>
                  <a:srgbClr val="FF3300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;</a:t>
            </a:r>
          </a:p>
          <a:p>
            <a:r>
              <a:rPr lang="en-US" sz="2200" dirty="0">
                <a:solidFill>
                  <a:schemeClr val="tx1"/>
                </a:solidFill>
              </a:rPr>
              <a:t>    while (k &gt; 1)</a:t>
            </a:r>
          </a:p>
          <a:p>
            <a:r>
              <a:rPr lang="en-US" sz="2200" dirty="0">
                <a:solidFill>
                  <a:schemeClr val="tx1"/>
                </a:solidFill>
              </a:rPr>
              <a:t>     {</a:t>
            </a:r>
          </a:p>
          <a:p>
            <a:r>
              <a:rPr lang="en-US" sz="2200" dirty="0">
                <a:solidFill>
                  <a:schemeClr val="tx1"/>
                </a:solidFill>
              </a:rPr>
              <a:t>         sum++;</a:t>
            </a:r>
          </a:p>
          <a:p>
            <a:r>
              <a:rPr lang="en-US" sz="2200" dirty="0">
                <a:solidFill>
                  <a:schemeClr val="tx1"/>
                </a:solidFill>
              </a:rPr>
              <a:t>         </a:t>
            </a:r>
            <a:r>
              <a:rPr lang="en-US" sz="2200" dirty="0">
                <a:solidFill>
                  <a:srgbClr val="FF3300"/>
                </a:solidFill>
              </a:rPr>
              <a:t>k = k/2;</a:t>
            </a:r>
          </a:p>
          <a:p>
            <a:r>
              <a:rPr lang="en-US" sz="2200" dirty="0">
                <a:solidFill>
                  <a:schemeClr val="tx1"/>
                </a:solidFill>
              </a:rPr>
              <a:t>     }</a:t>
            </a:r>
          </a:p>
          <a:p>
            <a:r>
              <a:rPr lang="en-US" sz="2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498710" name="Rectangle 22"/>
          <p:cNvSpPr>
            <a:spLocks noChangeArrowheads="1"/>
          </p:cNvSpPr>
          <p:nvPr/>
        </p:nvSpPr>
        <p:spPr bwMode="auto">
          <a:xfrm>
            <a:off x="414338" y="5062538"/>
            <a:ext cx="457200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 dirty="0"/>
              <a:t>for ( </a:t>
            </a:r>
            <a:r>
              <a:rPr lang="en-US" sz="2200" dirty="0" err="1"/>
              <a:t>int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= 0; </a:t>
            </a:r>
            <a:r>
              <a:rPr lang="en-US" sz="2200" dirty="0" err="1"/>
              <a:t>i</a:t>
            </a:r>
            <a:r>
              <a:rPr lang="en-US" sz="2200" dirty="0"/>
              <a:t> &lt; </a:t>
            </a:r>
            <a:r>
              <a:rPr lang="en-US" sz="2200" dirty="0">
                <a:solidFill>
                  <a:srgbClr val="FF3300"/>
                </a:solidFill>
              </a:rPr>
              <a:t>p</a:t>
            </a:r>
            <a:r>
              <a:rPr lang="en-US" sz="2200" dirty="0"/>
              <a:t>; </a:t>
            </a:r>
            <a:r>
              <a:rPr lang="en-US" sz="2200" dirty="0" err="1"/>
              <a:t>i</a:t>
            </a:r>
            <a:r>
              <a:rPr lang="en-US" sz="2200" dirty="0"/>
              <a:t>++ )</a:t>
            </a:r>
          </a:p>
          <a:p>
            <a:r>
              <a:rPr lang="en-US" sz="2200" dirty="0"/>
              <a:t>   for ( </a:t>
            </a:r>
            <a:r>
              <a:rPr lang="en-US" sz="2200" dirty="0" err="1"/>
              <a:t>int</a:t>
            </a:r>
            <a:r>
              <a:rPr lang="en-US" sz="2200" dirty="0"/>
              <a:t> j = 0; j &lt; </a:t>
            </a:r>
            <a:r>
              <a:rPr lang="en-US" sz="2200" dirty="0" err="1">
                <a:solidFill>
                  <a:srgbClr val="FF3300"/>
                </a:solidFill>
              </a:rPr>
              <a:t>i</a:t>
            </a:r>
            <a:r>
              <a:rPr lang="en-US" sz="2200" dirty="0">
                <a:solidFill>
                  <a:srgbClr val="FF3300"/>
                </a:solidFill>
              </a:rPr>
              <a:t>*</a:t>
            </a:r>
            <a:r>
              <a:rPr lang="en-US" sz="2200" dirty="0" err="1">
                <a:solidFill>
                  <a:srgbClr val="FF3300"/>
                </a:solidFill>
              </a:rPr>
              <a:t>i</a:t>
            </a:r>
            <a:r>
              <a:rPr lang="en-US" sz="2200" dirty="0">
                <a:solidFill>
                  <a:srgbClr val="FF3300"/>
                </a:solidFill>
              </a:rPr>
              <a:t> </a:t>
            </a:r>
            <a:r>
              <a:rPr lang="en-US" sz="2200" dirty="0"/>
              <a:t>; j++ )</a:t>
            </a:r>
          </a:p>
          <a:p>
            <a:r>
              <a:rPr lang="en-US" sz="2200" dirty="0"/>
              <a:t>      for ( </a:t>
            </a:r>
            <a:r>
              <a:rPr lang="en-US" sz="2200" dirty="0" err="1"/>
              <a:t>int</a:t>
            </a:r>
            <a:r>
              <a:rPr lang="en-US" sz="2200" dirty="0"/>
              <a:t> k = 0; k &lt; </a:t>
            </a:r>
            <a:r>
              <a:rPr lang="en-US" sz="2200" dirty="0" err="1">
                <a:solidFill>
                  <a:srgbClr val="FF3300"/>
                </a:solidFill>
              </a:rPr>
              <a:t>i</a:t>
            </a:r>
            <a:r>
              <a:rPr lang="en-US" sz="2200" dirty="0">
                <a:solidFill>
                  <a:srgbClr val="FF3300"/>
                </a:solidFill>
              </a:rPr>
              <a:t> </a:t>
            </a:r>
            <a:r>
              <a:rPr lang="en-US" sz="2200" dirty="0"/>
              <a:t>; k++)</a:t>
            </a:r>
          </a:p>
          <a:p>
            <a:r>
              <a:rPr lang="en-US" sz="2200" dirty="0"/>
              <a:t>         sum++;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CBD497B3-55C6-43F5-A820-1C36941BA96E}"/>
              </a:ext>
            </a:extLst>
          </p:cNvPr>
          <p:cNvSpPr/>
          <p:nvPr/>
        </p:nvSpPr>
        <p:spPr bwMode="auto">
          <a:xfrm rot="21410755">
            <a:off x="3785932" y="-270992"/>
            <a:ext cx="4933286" cy="1994543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chemeClr val="bg1"/>
                </a:solidFill>
              </a:rPr>
              <a:t>The maximum possible value 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j can have is basically n.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F4FD46E9-1368-40B3-970E-401D478B6486}"/>
              </a:ext>
            </a:extLst>
          </p:cNvPr>
          <p:cNvSpPr/>
          <p:nvPr/>
        </p:nvSpPr>
        <p:spPr bwMode="auto">
          <a:xfrm rot="2376410">
            <a:off x="2697129" y="2111510"/>
            <a:ext cx="4933286" cy="1994543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chemeClr val="bg1"/>
                </a:solidFill>
              </a:rPr>
              <a:t>So let’s replace j with its 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maximum value of n.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A06E8F-86E9-42B2-9779-399C1506FA11}"/>
              </a:ext>
            </a:extLst>
          </p:cNvPr>
          <p:cNvGrpSpPr/>
          <p:nvPr/>
        </p:nvGrpSpPr>
        <p:grpSpPr>
          <a:xfrm>
            <a:off x="3102447" y="1020565"/>
            <a:ext cx="315764" cy="523220"/>
            <a:chOff x="9217616" y="1153011"/>
            <a:chExt cx="361724" cy="5232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0CACF2-6A68-484F-BB51-3B72DDFEB9F1}"/>
                </a:ext>
              </a:extLst>
            </p:cNvPr>
            <p:cNvSpPr/>
            <p:nvPr/>
          </p:nvSpPr>
          <p:spPr bwMode="auto">
            <a:xfrm>
              <a:off x="9267568" y="1294606"/>
              <a:ext cx="311772" cy="3117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C7A0A01-8878-48D7-B357-63BAB66807F7}"/>
                </a:ext>
              </a:extLst>
            </p:cNvPr>
            <p:cNvSpPr txBox="1"/>
            <p:nvPr/>
          </p:nvSpPr>
          <p:spPr>
            <a:xfrm>
              <a:off x="9217616" y="1153011"/>
              <a:ext cx="294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6600CC"/>
                  </a:solidFill>
                </a:rPr>
                <a:t>n</a:t>
              </a:r>
            </a:p>
          </p:txBody>
        </p:sp>
      </p:grp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CE76A7B-40A3-46D1-9A3A-153D0F318618}"/>
              </a:ext>
            </a:extLst>
          </p:cNvPr>
          <p:cNvSpPr/>
          <p:nvPr/>
        </p:nvSpPr>
        <p:spPr bwMode="auto">
          <a:xfrm rot="2376410">
            <a:off x="950860" y="2440370"/>
            <a:ext cx="4933286" cy="1994543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chemeClr val="bg1"/>
                </a:solidFill>
              </a:rPr>
              <a:t>And it’s clear the big-O is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O(n</a:t>
            </a:r>
            <a:r>
              <a:rPr lang="en-US" sz="2200" baseline="30000" dirty="0">
                <a:solidFill>
                  <a:schemeClr val="bg1"/>
                </a:solidFill>
              </a:rPr>
              <a:t>2</a:t>
            </a:r>
            <a:r>
              <a:rPr lang="en-US" sz="2200" dirty="0">
                <a:solidFill>
                  <a:schemeClr val="bg1"/>
                </a:solidFill>
              </a:rPr>
              <a:t>)!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88431D12-C23B-4C23-A0E6-369D1F6B5263}"/>
              </a:ext>
            </a:extLst>
          </p:cNvPr>
          <p:cNvSpPr/>
          <p:nvPr/>
        </p:nvSpPr>
        <p:spPr bwMode="auto">
          <a:xfrm rot="21410755">
            <a:off x="3952806" y="1023617"/>
            <a:ext cx="4933286" cy="1994543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chemeClr val="bg1"/>
                </a:solidFill>
              </a:rPr>
              <a:t>The maximum value that 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variable </a:t>
            </a:r>
            <a:r>
              <a:rPr lang="en-US" sz="2200" dirty="0" err="1">
                <a:solidFill>
                  <a:schemeClr val="bg1"/>
                </a:solidFill>
              </a:rPr>
              <a:t>i</a:t>
            </a:r>
            <a:r>
              <a:rPr lang="en-US" sz="2200" dirty="0">
                <a:solidFill>
                  <a:schemeClr val="bg1"/>
                </a:solidFill>
              </a:rPr>
              <a:t> can have is q</a:t>
            </a:r>
            <a:r>
              <a:rPr lang="en-US" sz="2200" baseline="30000" dirty="0">
                <a:solidFill>
                  <a:schemeClr val="bg1"/>
                </a:solidFill>
              </a:rPr>
              <a:t>2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4E19DAD9-5CEC-4BE4-A519-D054F2E892FE}"/>
              </a:ext>
            </a:extLst>
          </p:cNvPr>
          <p:cNvSpPr/>
          <p:nvPr/>
        </p:nvSpPr>
        <p:spPr bwMode="auto">
          <a:xfrm rot="2939855">
            <a:off x="2427999" y="3645189"/>
            <a:ext cx="4933286" cy="1994543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chemeClr val="bg1"/>
                </a:solidFill>
              </a:rPr>
              <a:t>So let’s replace variable </a:t>
            </a:r>
            <a:r>
              <a:rPr lang="en-US" sz="2200" dirty="0" err="1">
                <a:solidFill>
                  <a:schemeClr val="bg1"/>
                </a:solidFill>
              </a:rPr>
              <a:t>i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with its max possible value.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EFBE89-B1FE-4C5D-A17B-805759AC2E25}"/>
              </a:ext>
            </a:extLst>
          </p:cNvPr>
          <p:cNvGrpSpPr/>
          <p:nvPr/>
        </p:nvGrpSpPr>
        <p:grpSpPr>
          <a:xfrm>
            <a:off x="2946029" y="2307356"/>
            <a:ext cx="781020" cy="400110"/>
            <a:chOff x="9225841" y="1225203"/>
            <a:chExt cx="533699" cy="4001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458899A-83CF-4778-B0FC-F9E501977536}"/>
                </a:ext>
              </a:extLst>
            </p:cNvPr>
            <p:cNvSpPr/>
            <p:nvPr/>
          </p:nvSpPr>
          <p:spPr bwMode="auto">
            <a:xfrm>
              <a:off x="9267568" y="1294606"/>
              <a:ext cx="311772" cy="3117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4892B1-7685-4FA2-9E84-D5D82BA22BD7}"/>
                </a:ext>
              </a:extLst>
            </p:cNvPr>
            <p:cNvSpPr txBox="1"/>
            <p:nvPr/>
          </p:nvSpPr>
          <p:spPr>
            <a:xfrm>
              <a:off x="9225841" y="1225203"/>
              <a:ext cx="533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6600CC"/>
                  </a:solidFill>
                </a:rPr>
                <a:t>q*q</a:t>
              </a:r>
              <a:endParaRPr lang="en-US" sz="2000" baseline="30000" dirty="0">
                <a:solidFill>
                  <a:srgbClr val="6600CC"/>
                </a:solidFill>
              </a:endParaRPr>
            </a:p>
          </p:txBody>
        </p:sp>
      </p:grpSp>
      <p:sp>
        <p:nvSpPr>
          <p:cNvPr id="22" name="Arrow: Left 21">
            <a:extLst>
              <a:ext uri="{FF2B5EF4-FFF2-40B4-BE49-F238E27FC236}">
                <a16:creationId xmlns:a16="http://schemas.microsoft.com/office/drawing/2014/main" id="{CB6E2544-A619-452C-914B-84F0FBBA990B}"/>
              </a:ext>
            </a:extLst>
          </p:cNvPr>
          <p:cNvSpPr/>
          <p:nvPr/>
        </p:nvSpPr>
        <p:spPr bwMode="auto">
          <a:xfrm rot="2939855">
            <a:off x="737946" y="3769695"/>
            <a:ext cx="4545574" cy="1994543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chemeClr val="bg1"/>
                </a:solidFill>
              </a:rPr>
              <a:t>And it’s clear that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our inner-most instruction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runs q</a:t>
            </a:r>
            <a:r>
              <a:rPr lang="en-US" sz="2200" baseline="30000" dirty="0">
                <a:solidFill>
                  <a:schemeClr val="bg1"/>
                </a:solidFill>
              </a:rPr>
              <a:t>4 </a:t>
            </a:r>
            <a:r>
              <a:rPr lang="en-US" sz="2200" dirty="0">
                <a:solidFill>
                  <a:schemeClr val="bg1"/>
                </a:solidFill>
              </a:rPr>
              <a:t>times! O(q</a:t>
            </a:r>
            <a:r>
              <a:rPr lang="en-US" sz="2200" baseline="30000" dirty="0">
                <a:solidFill>
                  <a:schemeClr val="bg1"/>
                </a:solidFill>
              </a:rPr>
              <a:t>4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1A7BD9FB-36EB-4A1A-9C30-106988E33F3D}"/>
              </a:ext>
            </a:extLst>
          </p:cNvPr>
          <p:cNvSpPr/>
          <p:nvPr/>
        </p:nvSpPr>
        <p:spPr bwMode="auto">
          <a:xfrm rot="19293006">
            <a:off x="2369964" y="876355"/>
            <a:ext cx="4545574" cy="1994543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The maximum value variable </a:t>
            </a:r>
            <a:r>
              <a:rPr kumimoji="0" lang="en-US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i</a:t>
            </a:r>
            <a:b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can </a:t>
            </a:r>
            <a:r>
              <a:rPr lang="en-US" sz="2200" dirty="0">
                <a:solidFill>
                  <a:schemeClr val="bg1"/>
                </a:solidFill>
              </a:rPr>
              <a:t>have is roughly n.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249D2075-07DC-4D2D-8DE0-0D73DE57A7AA}"/>
              </a:ext>
            </a:extLst>
          </p:cNvPr>
          <p:cNvSpPr/>
          <p:nvPr/>
        </p:nvSpPr>
        <p:spPr bwMode="auto">
          <a:xfrm rot="21248379">
            <a:off x="4164070" y="2553519"/>
            <a:ext cx="4545574" cy="1994543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So let’s replace </a:t>
            </a:r>
            <a:r>
              <a:rPr kumimoji="0" lang="en-US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i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 with it’s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 maximum possible value.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04D100-DE21-4119-9909-7DD6D6A2B84B}"/>
              </a:ext>
            </a:extLst>
          </p:cNvPr>
          <p:cNvGrpSpPr/>
          <p:nvPr/>
        </p:nvGrpSpPr>
        <p:grpSpPr>
          <a:xfrm>
            <a:off x="2915685" y="3629259"/>
            <a:ext cx="781020" cy="400110"/>
            <a:chOff x="9225841" y="1225203"/>
            <a:chExt cx="533699" cy="4001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32DC2C-0159-4440-B4DA-9B99C3D680BC}"/>
                </a:ext>
              </a:extLst>
            </p:cNvPr>
            <p:cNvSpPr/>
            <p:nvPr/>
          </p:nvSpPr>
          <p:spPr bwMode="auto">
            <a:xfrm>
              <a:off x="9267568" y="1294606"/>
              <a:ext cx="311772" cy="3117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3896D3-E6EE-47E0-9C0B-F6B007B3C2C8}"/>
                </a:ext>
              </a:extLst>
            </p:cNvPr>
            <p:cNvSpPr txBox="1"/>
            <p:nvPr/>
          </p:nvSpPr>
          <p:spPr>
            <a:xfrm>
              <a:off x="9225841" y="1225203"/>
              <a:ext cx="533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6600CC"/>
                  </a:solidFill>
                </a:rPr>
                <a:t>n*n</a:t>
              </a:r>
              <a:endParaRPr lang="en-US" sz="2000" baseline="30000" dirty="0">
                <a:solidFill>
                  <a:srgbClr val="6600CC"/>
                </a:solidFill>
              </a:endParaRPr>
            </a:p>
          </p:txBody>
        </p:sp>
      </p:grpSp>
      <p:sp>
        <p:nvSpPr>
          <p:cNvPr id="28" name="Arrow: Left 27">
            <a:extLst>
              <a:ext uri="{FF2B5EF4-FFF2-40B4-BE49-F238E27FC236}">
                <a16:creationId xmlns:a16="http://schemas.microsoft.com/office/drawing/2014/main" id="{A485DE28-E90A-424E-AC31-4765CDE1C4B9}"/>
              </a:ext>
            </a:extLst>
          </p:cNvPr>
          <p:cNvSpPr/>
          <p:nvPr/>
        </p:nvSpPr>
        <p:spPr bwMode="auto">
          <a:xfrm rot="1922892">
            <a:off x="3275860" y="4545987"/>
            <a:ext cx="3928569" cy="1994543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Similarly, we see the max</a:t>
            </a:r>
            <a:b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value j can </a:t>
            </a:r>
            <a:r>
              <a:rPr lang="en-US" sz="2200" dirty="0">
                <a:solidFill>
                  <a:schemeClr val="bg1"/>
                </a:solidFill>
              </a:rPr>
              <a:t>have is n</a:t>
            </a:r>
            <a:r>
              <a:rPr lang="en-US" sz="2200" baseline="30000" dirty="0">
                <a:solidFill>
                  <a:schemeClr val="bg1"/>
                </a:solidFill>
              </a:rPr>
              <a:t>2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Let’s replace it too.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1A081F-1463-490C-87A7-3E3C2A93BFDD}"/>
              </a:ext>
            </a:extLst>
          </p:cNvPr>
          <p:cNvGrpSpPr/>
          <p:nvPr/>
        </p:nvGrpSpPr>
        <p:grpSpPr>
          <a:xfrm>
            <a:off x="3214294" y="3972706"/>
            <a:ext cx="781020" cy="400110"/>
            <a:chOff x="9225841" y="1225203"/>
            <a:chExt cx="533699" cy="4001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0F5A40-F119-4E62-A54B-B0033EE446CD}"/>
                </a:ext>
              </a:extLst>
            </p:cNvPr>
            <p:cNvSpPr/>
            <p:nvPr/>
          </p:nvSpPr>
          <p:spPr bwMode="auto">
            <a:xfrm>
              <a:off x="9267568" y="1294606"/>
              <a:ext cx="311772" cy="3117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E21D10-E80B-410A-8321-EC82663C8AFD}"/>
                </a:ext>
              </a:extLst>
            </p:cNvPr>
            <p:cNvSpPr txBox="1"/>
            <p:nvPr/>
          </p:nvSpPr>
          <p:spPr>
            <a:xfrm>
              <a:off x="9225841" y="1225203"/>
              <a:ext cx="533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6600CC"/>
                  </a:solidFill>
                </a:rPr>
                <a:t>n*n</a:t>
              </a:r>
              <a:endParaRPr lang="en-US" sz="2000" baseline="30000" dirty="0">
                <a:solidFill>
                  <a:srgbClr val="6600CC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7E44043-418E-4EC7-A423-D46F7365BE4F}"/>
              </a:ext>
            </a:extLst>
          </p:cNvPr>
          <p:cNvGrpSpPr/>
          <p:nvPr/>
        </p:nvGrpSpPr>
        <p:grpSpPr>
          <a:xfrm>
            <a:off x="-520143" y="4681373"/>
            <a:ext cx="4572000" cy="1764963"/>
            <a:chOff x="-411856" y="4729500"/>
            <a:chExt cx="4572000" cy="1764963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F966FFE-A553-40D2-BFA7-8AFA70642394}"/>
                </a:ext>
              </a:extLst>
            </p:cNvPr>
            <p:cNvSpPr/>
            <p:nvPr/>
          </p:nvSpPr>
          <p:spPr bwMode="auto">
            <a:xfrm rot="16200000">
              <a:off x="969647" y="3859306"/>
              <a:ext cx="1764963" cy="3505352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EAE877D-6353-41DC-9E34-C59175CD586E}"/>
                </a:ext>
              </a:extLst>
            </p:cNvPr>
            <p:cNvSpPr/>
            <p:nvPr/>
          </p:nvSpPr>
          <p:spPr>
            <a:xfrm>
              <a:off x="-411856" y="5161531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That makes the</a:t>
              </a:r>
              <a:br>
                <a:rPr lang="en-US" sz="20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total count</a:t>
              </a:r>
              <a:br>
                <a:rPr lang="en-US" sz="20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n * n</a:t>
              </a:r>
              <a:r>
                <a:rPr lang="en-US" sz="2000" baseline="30000" dirty="0">
                  <a:solidFill>
                    <a:schemeClr val="bg1"/>
                  </a:solidFill>
                </a:rPr>
                <a:t>2 </a:t>
              </a:r>
              <a:r>
                <a:rPr lang="en-US" sz="2000" dirty="0">
                  <a:solidFill>
                    <a:schemeClr val="bg1"/>
                  </a:solidFill>
                </a:rPr>
                <a:t>* n</a:t>
              </a:r>
              <a:r>
                <a:rPr lang="en-US" sz="2000" baseline="30000" dirty="0">
                  <a:solidFill>
                    <a:schemeClr val="bg1"/>
                  </a:solidFill>
                </a:rPr>
                <a:t>2</a:t>
              </a:r>
              <a:br>
                <a:rPr lang="en-US" sz="2000" baseline="30000" dirty="0">
                  <a:solidFill>
                    <a:schemeClr val="bg1"/>
                  </a:solidFill>
                </a:rPr>
              </a:br>
              <a:r>
                <a:rPr lang="en-US" sz="2000" baseline="30000" dirty="0">
                  <a:solidFill>
                    <a:schemeClr val="bg1"/>
                  </a:solidFill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</a:rPr>
                <a:t>or O(n</a:t>
              </a:r>
              <a:r>
                <a:rPr lang="en-US" sz="2000" baseline="30000" dirty="0">
                  <a:solidFill>
                    <a:schemeClr val="bg1"/>
                  </a:solidFill>
                </a:rPr>
                <a:t>5</a:t>
              </a:r>
              <a:r>
                <a:rPr lang="en-US" sz="2000" dirty="0">
                  <a:solidFill>
                    <a:schemeClr val="bg1"/>
                  </a:solidFill>
                </a:rPr>
                <a:t>).</a:t>
              </a:r>
            </a:p>
          </p:txBody>
        </p:sp>
      </p:grpSp>
      <p:sp>
        <p:nvSpPr>
          <p:cNvPr id="35" name="Arrow: Left 34">
            <a:extLst>
              <a:ext uri="{FF2B5EF4-FFF2-40B4-BE49-F238E27FC236}">
                <a16:creationId xmlns:a16="http://schemas.microsoft.com/office/drawing/2014/main" id="{2BB936D6-F89A-4DC6-B018-2BD919300452}"/>
              </a:ext>
            </a:extLst>
          </p:cNvPr>
          <p:cNvSpPr/>
          <p:nvPr/>
        </p:nvSpPr>
        <p:spPr bwMode="auto">
          <a:xfrm rot="19293006">
            <a:off x="2413870" y="3014522"/>
            <a:ext cx="3488088" cy="1994543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The maximum value </a:t>
            </a:r>
            <a:r>
              <a:rPr kumimoji="0" lang="en-US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i</a:t>
            </a:r>
            <a:b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can </a:t>
            </a:r>
            <a:r>
              <a:rPr lang="en-US" sz="2200" dirty="0">
                <a:solidFill>
                  <a:schemeClr val="bg1"/>
                </a:solidFill>
              </a:rPr>
              <a:t>have is p.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C1723935-236B-4BCF-A075-3DC08C90E835}"/>
              </a:ext>
            </a:extLst>
          </p:cNvPr>
          <p:cNvSpPr/>
          <p:nvPr/>
        </p:nvSpPr>
        <p:spPr bwMode="auto">
          <a:xfrm rot="20155434">
            <a:off x="3986050" y="3827070"/>
            <a:ext cx="3488088" cy="1994543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So… Let’s replace</a:t>
            </a:r>
            <a:b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these i’s with p’s.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6598C29-0258-49AB-8BFE-9CEF45447363}"/>
              </a:ext>
            </a:extLst>
          </p:cNvPr>
          <p:cNvGrpSpPr/>
          <p:nvPr/>
        </p:nvGrpSpPr>
        <p:grpSpPr>
          <a:xfrm>
            <a:off x="2912900" y="5412162"/>
            <a:ext cx="781020" cy="400110"/>
            <a:chOff x="9225841" y="1225203"/>
            <a:chExt cx="533699" cy="40011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7906638-94FB-46E6-B201-D436172F8481}"/>
                </a:ext>
              </a:extLst>
            </p:cNvPr>
            <p:cNvSpPr/>
            <p:nvPr/>
          </p:nvSpPr>
          <p:spPr bwMode="auto">
            <a:xfrm>
              <a:off x="9267568" y="1294606"/>
              <a:ext cx="311772" cy="3117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774449-FAE0-481E-B171-BB075EF05469}"/>
                </a:ext>
              </a:extLst>
            </p:cNvPr>
            <p:cNvSpPr txBox="1"/>
            <p:nvPr/>
          </p:nvSpPr>
          <p:spPr>
            <a:xfrm>
              <a:off x="9225841" y="1225203"/>
              <a:ext cx="533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6600CC"/>
                  </a:solidFill>
                </a:rPr>
                <a:t>p*p</a:t>
              </a:r>
              <a:endParaRPr lang="en-US" sz="2000" baseline="30000" dirty="0">
                <a:solidFill>
                  <a:srgbClr val="6600CC"/>
                </a:solidFill>
              </a:endParaRPr>
            </a:p>
          </p:txBody>
        </p:sp>
      </p:grpSp>
      <p:sp>
        <p:nvSpPr>
          <p:cNvPr id="43" name="Arrow: Left 42">
            <a:extLst>
              <a:ext uri="{FF2B5EF4-FFF2-40B4-BE49-F238E27FC236}">
                <a16:creationId xmlns:a16="http://schemas.microsoft.com/office/drawing/2014/main" id="{5D285535-955A-474F-B74A-0F54854653CA}"/>
              </a:ext>
            </a:extLst>
          </p:cNvPr>
          <p:cNvSpPr/>
          <p:nvPr/>
        </p:nvSpPr>
        <p:spPr bwMode="auto">
          <a:xfrm rot="547058">
            <a:off x="4124569" y="5229878"/>
            <a:ext cx="3488088" cy="1994543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But we’re not done</a:t>
            </a:r>
            <a:b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yet! </a:t>
            </a:r>
            <a:r>
              <a:rPr lang="en-US" sz="2200" dirty="0">
                <a:solidFill>
                  <a:schemeClr val="bg1"/>
                </a:solidFill>
              </a:rPr>
              <a:t>This one too!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6DABCB0-0D41-411A-9318-5BB31122F60E}"/>
              </a:ext>
            </a:extLst>
          </p:cNvPr>
          <p:cNvGrpSpPr/>
          <p:nvPr/>
        </p:nvGrpSpPr>
        <p:grpSpPr>
          <a:xfrm>
            <a:off x="3256502" y="5746656"/>
            <a:ext cx="456814" cy="400110"/>
            <a:chOff x="9253955" y="1225203"/>
            <a:chExt cx="533699" cy="40011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265184A-C217-4D5A-B6B7-ABE2B5156064}"/>
                </a:ext>
              </a:extLst>
            </p:cNvPr>
            <p:cNvSpPr/>
            <p:nvPr/>
          </p:nvSpPr>
          <p:spPr bwMode="auto">
            <a:xfrm>
              <a:off x="9267568" y="1294606"/>
              <a:ext cx="311772" cy="3117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422A47B-628F-4767-B77B-5B2C550B6878}"/>
                </a:ext>
              </a:extLst>
            </p:cNvPr>
            <p:cNvSpPr txBox="1"/>
            <p:nvPr/>
          </p:nvSpPr>
          <p:spPr>
            <a:xfrm>
              <a:off x="9253955" y="1225203"/>
              <a:ext cx="533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6600CC"/>
                  </a:solidFill>
                </a:rPr>
                <a:t>p</a:t>
              </a:r>
              <a:endParaRPr lang="en-US" sz="2000" baseline="30000" dirty="0">
                <a:solidFill>
                  <a:srgbClr val="6600CC"/>
                </a:solidFill>
              </a:endParaRPr>
            </a:p>
          </p:txBody>
        </p:sp>
      </p:grpSp>
      <p:sp>
        <p:nvSpPr>
          <p:cNvPr id="53" name="Arrow: Left 52">
            <a:extLst>
              <a:ext uri="{FF2B5EF4-FFF2-40B4-BE49-F238E27FC236}">
                <a16:creationId xmlns:a16="http://schemas.microsoft.com/office/drawing/2014/main" id="{F0382225-796F-4B60-9EA9-761BA163B2F9}"/>
              </a:ext>
            </a:extLst>
          </p:cNvPr>
          <p:cNvSpPr/>
          <p:nvPr/>
        </p:nvSpPr>
        <p:spPr bwMode="auto">
          <a:xfrm rot="265017">
            <a:off x="2178812" y="5962117"/>
            <a:ext cx="1356822" cy="915163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O(p</a:t>
            </a:r>
            <a:r>
              <a:rPr lang="en-US" sz="2400" baseline="30000" dirty="0">
                <a:solidFill>
                  <a:schemeClr val="bg1"/>
                </a:solidFill>
              </a:rPr>
              <a:t>4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42BEB13-F921-43BA-8F5C-F479D5ABDB8B}"/>
              </a:ext>
            </a:extLst>
          </p:cNvPr>
          <p:cNvSpPr/>
          <p:nvPr/>
        </p:nvSpPr>
        <p:spPr bwMode="auto">
          <a:xfrm>
            <a:off x="1186119" y="49028"/>
            <a:ext cx="4090087" cy="193074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Each time the outer loop</a:t>
            </a:r>
            <a:b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runs once…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99D8CB97-1FF6-4609-9B52-9DB35229DB9E}"/>
              </a:ext>
            </a:extLst>
          </p:cNvPr>
          <p:cNvSpPr/>
          <p:nvPr/>
        </p:nvSpPr>
        <p:spPr bwMode="auto">
          <a:xfrm rot="20287900">
            <a:off x="1990506" y="1523901"/>
            <a:ext cx="3698083" cy="193074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chemeClr val="bg1"/>
                </a:solidFill>
              </a:rPr>
              <a:t>This line runs the </a:t>
            </a:r>
            <a:r>
              <a:rPr lang="en-US" sz="2200" dirty="0" err="1">
                <a:solidFill>
                  <a:schemeClr val="bg1"/>
                </a:solidFill>
              </a:rPr>
              <a:t>Circ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constructor n times!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44C1B68-0A1E-42C4-9ABD-29B5D6BCD45E}"/>
              </a:ext>
            </a:extLst>
          </p:cNvPr>
          <p:cNvGrpSpPr/>
          <p:nvPr/>
        </p:nvGrpSpPr>
        <p:grpSpPr>
          <a:xfrm>
            <a:off x="4632001" y="1864296"/>
            <a:ext cx="4572000" cy="1764963"/>
            <a:chOff x="-411856" y="4729500"/>
            <a:chExt cx="4572000" cy="1764963"/>
          </a:xfrm>
        </p:grpSpPr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BE9E8953-AFF8-4715-BAE6-CE302ADB6C1B}"/>
                </a:ext>
              </a:extLst>
            </p:cNvPr>
            <p:cNvSpPr/>
            <p:nvPr/>
          </p:nvSpPr>
          <p:spPr bwMode="auto">
            <a:xfrm rot="16200000">
              <a:off x="969647" y="3859306"/>
              <a:ext cx="1764963" cy="3505352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756F1D-B600-422B-AAD2-A88BF7A72573}"/>
                </a:ext>
              </a:extLst>
            </p:cNvPr>
            <p:cNvSpPr/>
            <p:nvPr/>
          </p:nvSpPr>
          <p:spPr>
            <a:xfrm>
              <a:off x="-411856" y="5161531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n iterations,</a:t>
              </a:r>
              <a:br>
                <a:rPr lang="en-US" sz="20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and n </a:t>
              </a:r>
              <a:r>
                <a:rPr lang="en-US" sz="2000" dirty="0" err="1">
                  <a:solidFill>
                    <a:schemeClr val="bg1"/>
                  </a:solidFill>
                </a:rPr>
                <a:t>c’tors</a:t>
              </a:r>
              <a:br>
                <a:rPr lang="en-US" sz="20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per iteration: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O(n</a:t>
              </a:r>
              <a:r>
                <a:rPr lang="en-US" sz="2000" baseline="30000" dirty="0">
                  <a:solidFill>
                    <a:schemeClr val="bg1"/>
                  </a:solidFill>
                </a:rPr>
                <a:t>2</a:t>
              </a:r>
              <a:r>
                <a:rPr lang="en-US" sz="2000" dirty="0">
                  <a:solidFill>
                    <a:schemeClr val="bg1"/>
                  </a:solidFill>
                </a:rPr>
                <a:t>).</a:t>
              </a:r>
            </a:p>
          </p:txBody>
        </p:sp>
      </p:grp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EE427C62-8CBA-426B-B8E8-B604390780C8}"/>
              </a:ext>
            </a:extLst>
          </p:cNvPr>
          <p:cNvSpPr/>
          <p:nvPr/>
        </p:nvSpPr>
        <p:spPr bwMode="auto">
          <a:xfrm rot="2321699">
            <a:off x="3720292" y="857307"/>
            <a:ext cx="4090087" cy="193074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As before, i’s largest</a:t>
            </a:r>
            <a:b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value is going to be n.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3D931590-313C-4372-964D-20D9D492DAB5}"/>
              </a:ext>
            </a:extLst>
          </p:cNvPr>
          <p:cNvSpPr/>
          <p:nvPr/>
        </p:nvSpPr>
        <p:spPr bwMode="auto">
          <a:xfrm rot="21422987">
            <a:off x="2999785" y="3213191"/>
            <a:ext cx="2602896" cy="193074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So let’s replace</a:t>
            </a:r>
            <a:b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this </a:t>
            </a:r>
            <a:r>
              <a:rPr kumimoji="0" lang="en-US" sz="2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i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 with n.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BC3A3DE-ACCC-4F0B-B8E0-8F2FC922E5D6}"/>
              </a:ext>
            </a:extLst>
          </p:cNvPr>
          <p:cNvGrpSpPr/>
          <p:nvPr/>
        </p:nvGrpSpPr>
        <p:grpSpPr>
          <a:xfrm>
            <a:off x="6392319" y="3727374"/>
            <a:ext cx="315764" cy="523220"/>
            <a:chOff x="9217616" y="1153011"/>
            <a:chExt cx="361724" cy="52322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584CB86-086D-464F-838C-E6F4072A3AC7}"/>
                </a:ext>
              </a:extLst>
            </p:cNvPr>
            <p:cNvSpPr/>
            <p:nvPr/>
          </p:nvSpPr>
          <p:spPr bwMode="auto">
            <a:xfrm>
              <a:off x="9267568" y="1294606"/>
              <a:ext cx="311772" cy="3117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D15E82E-64C7-4A9C-89D9-E485DB0B7892}"/>
                </a:ext>
              </a:extLst>
            </p:cNvPr>
            <p:cNvSpPr txBox="1"/>
            <p:nvPr/>
          </p:nvSpPr>
          <p:spPr>
            <a:xfrm>
              <a:off x="9217616" y="1153011"/>
              <a:ext cx="294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6600CC"/>
                  </a:solidFill>
                </a:rPr>
                <a:t>n</a:t>
              </a:r>
            </a:p>
          </p:txBody>
        </p:sp>
      </p:grp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E8935FB-016F-4936-9A10-0CF5F87F72D9}"/>
              </a:ext>
            </a:extLst>
          </p:cNvPr>
          <p:cNvSpPr/>
          <p:nvPr/>
        </p:nvSpPr>
        <p:spPr bwMode="auto">
          <a:xfrm rot="1716242">
            <a:off x="6925076" y="4947511"/>
            <a:ext cx="2535320" cy="2048868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chemeClr val="bg1"/>
                </a:solidFill>
              </a:rPr>
              <a:t>O(n*log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  <a:r>
              <a:rPr lang="en-US" sz="2200" dirty="0">
                <a:solidFill>
                  <a:schemeClr val="bg1"/>
                </a:solidFill>
              </a:rPr>
              <a:t>(n))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702" grpId="0"/>
      <p:bldP spid="498703" grpId="0"/>
      <p:bldP spid="498707" grpId="0"/>
      <p:bldP spid="498708" grpId="0"/>
      <p:bldP spid="498709" grpId="0"/>
      <p:bldP spid="498710" grpId="0"/>
      <p:bldP spid="10" grpId="0" animBg="1"/>
      <p:bldP spid="10" grpId="1" animBg="1"/>
      <p:bldP spid="11" grpId="0" animBg="1"/>
      <p:bldP spid="11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8" grpId="0" animBg="1"/>
      <p:bldP spid="28" grpId="1" animBg="1"/>
      <p:bldP spid="35" grpId="0" animBg="1"/>
      <p:bldP spid="35" grpId="1" animBg="1"/>
      <p:bldP spid="36" grpId="0" animBg="1"/>
      <p:bldP spid="36" grpId="1" animBg="1"/>
      <p:bldP spid="43" grpId="0" animBg="1"/>
      <p:bldP spid="43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9" grpId="0" animBg="1"/>
      <p:bldP spid="59" grpId="1" animBg="1"/>
      <p:bldP spid="59" grpId="2" animBg="1"/>
      <p:bldP spid="60" grpId="0" animBg="1"/>
      <p:bldP spid="60" grpId="1" animBg="1"/>
      <p:bldP spid="64" grpId="0" animBg="1"/>
      <p:bldP spid="64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2D48-2DD9-46B6-8284-3252D481E55D}" type="slidenum">
              <a:rPr lang="en-US"/>
              <a:pPr/>
              <a:t>29</a:t>
            </a:fld>
            <a:endParaRPr lang="en-US"/>
          </a:p>
        </p:txBody>
      </p:sp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76200"/>
            <a:ext cx="8382000" cy="1143000"/>
          </a:xfrm>
        </p:spPr>
        <p:txBody>
          <a:bodyPr/>
          <a:lstStyle/>
          <a:p>
            <a:r>
              <a:rPr lang="en-US" sz="4000" dirty="0"/>
              <a:t>Big-O for Multi-input Algorithms</a:t>
            </a:r>
          </a:p>
        </p:txBody>
      </p:sp>
      <p:sp>
        <p:nvSpPr>
          <p:cNvPr id="580613" name="Text Box 5"/>
          <p:cNvSpPr txBox="1">
            <a:spLocks noChangeArrowheads="1"/>
          </p:cNvSpPr>
          <p:nvPr/>
        </p:nvSpPr>
        <p:spPr bwMode="auto">
          <a:xfrm>
            <a:off x="137872" y="2125297"/>
            <a:ext cx="4379808" cy="3031599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void buffet(string people[],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, </a:t>
            </a:r>
          </a:p>
          <a:p>
            <a:r>
              <a:rPr lang="en-US" dirty="0"/>
              <a:t>	      string foods[],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j;</a:t>
            </a:r>
          </a:p>
          <a:p>
            <a:endParaRPr lang="en-US" dirty="0"/>
          </a:p>
          <a:p>
            <a:r>
              <a:rPr lang="en-US" dirty="0"/>
              <a:t>   for (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>
                <a:solidFill>
                  <a:srgbClr val="FF0000"/>
                </a:solidFill>
              </a:rPr>
              <a:t>p </a:t>
            </a:r>
            <a:r>
              <a:rPr lang="en-US" dirty="0"/>
              <a:t>;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r>
              <a:rPr lang="en-US" dirty="0"/>
              <a:t>      for (j=0; j &lt;</a:t>
            </a:r>
            <a:r>
              <a:rPr lang="en-US" dirty="0">
                <a:solidFill>
                  <a:srgbClr val="FF0000"/>
                </a:solidFill>
              </a:rPr>
              <a:t> f </a:t>
            </a:r>
            <a:r>
              <a:rPr lang="en-US" dirty="0"/>
              <a:t>;</a:t>
            </a:r>
            <a:r>
              <a:rPr lang="en-US" dirty="0" err="1"/>
              <a:t>j++</a:t>
            </a:r>
            <a:r>
              <a:rPr lang="en-US" dirty="0"/>
              <a:t>)</a:t>
            </a:r>
          </a:p>
          <a:p>
            <a:r>
              <a:rPr lang="en-US" dirty="0"/>
              <a:t>          </a:t>
            </a:r>
            <a:r>
              <a:rPr lang="en-US" dirty="0" err="1"/>
              <a:t>cout</a:t>
            </a:r>
            <a:r>
              <a:rPr lang="en-US" dirty="0"/>
              <a:t> &lt;&lt; people[</a:t>
            </a:r>
            <a:r>
              <a:rPr lang="en-US" dirty="0" err="1"/>
              <a:t>i</a:t>
            </a:r>
            <a:r>
              <a:rPr lang="en-US" dirty="0"/>
              <a:t>] &lt;&lt; “ ate “ </a:t>
            </a:r>
            <a:br>
              <a:rPr lang="en-US" dirty="0"/>
            </a:br>
            <a:r>
              <a:rPr lang="en-US" dirty="0"/>
              <a:t>                  &lt;&lt; foods[j]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sz="1100" dirty="0"/>
          </a:p>
        </p:txBody>
      </p:sp>
      <p:sp>
        <p:nvSpPr>
          <p:cNvPr id="580614" name="Text Box 6"/>
          <p:cNvSpPr txBox="1">
            <a:spLocks noChangeArrowheads="1"/>
          </p:cNvSpPr>
          <p:nvPr/>
        </p:nvSpPr>
        <p:spPr bwMode="auto">
          <a:xfrm>
            <a:off x="4581054" y="2125297"/>
            <a:ext cx="4526732" cy="303160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 dirty="0"/>
              <a:t>void tinder(string </a:t>
            </a:r>
            <a:r>
              <a:rPr lang="en-US" dirty="0" err="1"/>
              <a:t>csmajors</a:t>
            </a:r>
            <a:r>
              <a:rPr lang="en-US" dirty="0"/>
              <a:t>[],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, </a:t>
            </a:r>
          </a:p>
          <a:p>
            <a:r>
              <a:rPr lang="en-US" dirty="0"/>
              <a:t>	      string </a:t>
            </a:r>
            <a:r>
              <a:rPr lang="en-US" dirty="0" err="1"/>
              <a:t>eemajors</a:t>
            </a:r>
            <a:r>
              <a:rPr lang="en-US" dirty="0"/>
              <a:t>[],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dirty="0"/>
              <a:t>)</a:t>
            </a:r>
          </a:p>
          <a:p>
            <a:r>
              <a:rPr lang="en-US" dirty="0"/>
              <a:t>{</a:t>
            </a:r>
            <a:endParaRPr lang="en-US" sz="1000" dirty="0"/>
          </a:p>
          <a:p>
            <a:r>
              <a:rPr lang="en-US" dirty="0"/>
              <a:t>   for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>
                <a:solidFill>
                  <a:srgbClr val="FF0000"/>
                </a:solidFill>
              </a:rPr>
              <a:t>c </a:t>
            </a:r>
            <a:r>
              <a:rPr lang="en-US" dirty="0"/>
              <a:t>;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r>
              <a:rPr lang="en-US" dirty="0"/>
              <a:t>       for (</a:t>
            </a:r>
            <a:r>
              <a:rPr lang="en-US" dirty="0" err="1"/>
              <a:t>int</a:t>
            </a:r>
            <a:r>
              <a:rPr lang="en-US" dirty="0"/>
              <a:t> j=0; j &lt; </a:t>
            </a:r>
            <a:r>
              <a:rPr lang="en-US" dirty="0">
                <a:solidFill>
                  <a:srgbClr val="FF0000"/>
                </a:solidFill>
              </a:rPr>
              <a:t>c </a:t>
            </a:r>
            <a:r>
              <a:rPr lang="en-US" dirty="0"/>
              <a:t>;</a:t>
            </a:r>
            <a:r>
              <a:rPr lang="en-US" dirty="0" err="1"/>
              <a:t>j++</a:t>
            </a:r>
            <a:r>
              <a:rPr lang="en-US" dirty="0"/>
              <a:t>)</a:t>
            </a:r>
          </a:p>
          <a:p>
            <a:r>
              <a:rPr lang="en-US" dirty="0"/>
              <a:t>       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csmajors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&lt;&lt; “ dates “</a:t>
            </a:r>
          </a:p>
          <a:p>
            <a:r>
              <a:rPr lang="en-US" dirty="0"/>
              <a:t>                   &lt;&lt; </a:t>
            </a:r>
            <a:r>
              <a:rPr lang="en-US" dirty="0" err="1"/>
              <a:t>csmajors</a:t>
            </a:r>
            <a:r>
              <a:rPr lang="en-US" dirty="0"/>
              <a:t>[j]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endParaRPr lang="en-US" sz="1000" dirty="0"/>
          </a:p>
          <a:p>
            <a:r>
              <a:rPr lang="en-US" dirty="0"/>
              <a:t>   for (</a:t>
            </a:r>
            <a:r>
              <a:rPr lang="en-US" dirty="0" err="1"/>
              <a:t>int</a:t>
            </a:r>
            <a:r>
              <a:rPr lang="en-US" dirty="0"/>
              <a:t> k=0; k &lt; </a:t>
            </a:r>
            <a:r>
              <a:rPr lang="en-US" dirty="0">
                <a:solidFill>
                  <a:srgbClr val="FF0000"/>
                </a:solidFill>
              </a:rPr>
              <a:t>e </a:t>
            </a:r>
            <a:r>
              <a:rPr lang="en-US" dirty="0"/>
              <a:t>;k++)</a:t>
            </a:r>
          </a:p>
          <a:p>
            <a:r>
              <a:rPr lang="en-US" dirty="0"/>
              <a:t>     </a:t>
            </a:r>
            <a:r>
              <a:rPr lang="en-US" dirty="0" err="1"/>
              <a:t>cout</a:t>
            </a:r>
            <a:r>
              <a:rPr lang="en-US" sz="1100" dirty="0"/>
              <a:t> </a:t>
            </a:r>
            <a:r>
              <a:rPr lang="en-US" dirty="0"/>
              <a:t>&lt;&lt;</a:t>
            </a:r>
            <a:r>
              <a:rPr lang="en-US" sz="1200" dirty="0"/>
              <a:t> </a:t>
            </a:r>
            <a:r>
              <a:rPr lang="en-US" dirty="0" err="1"/>
              <a:t>eemajors</a:t>
            </a:r>
            <a:r>
              <a:rPr lang="en-US" dirty="0"/>
              <a:t>[k]</a:t>
            </a:r>
            <a:r>
              <a:rPr lang="en-US" sz="1100" dirty="0"/>
              <a:t> </a:t>
            </a:r>
            <a:r>
              <a:rPr lang="en-US" dirty="0"/>
              <a:t>&lt;&lt;</a:t>
            </a:r>
            <a:r>
              <a:rPr lang="en-US" sz="1100" dirty="0"/>
              <a:t> </a:t>
            </a:r>
            <a:r>
              <a:rPr lang="en-US" dirty="0"/>
              <a:t>“ sits at home“;</a:t>
            </a:r>
          </a:p>
          <a:p>
            <a:r>
              <a:rPr lang="en-US" dirty="0"/>
              <a:t>}</a:t>
            </a:r>
          </a:p>
        </p:txBody>
      </p:sp>
      <p:sp>
        <p:nvSpPr>
          <p:cNvPr id="580615" name="Text Box 7"/>
          <p:cNvSpPr txBox="1">
            <a:spLocks noChangeArrowheads="1"/>
          </p:cNvSpPr>
          <p:nvPr/>
        </p:nvSpPr>
        <p:spPr bwMode="auto">
          <a:xfrm>
            <a:off x="68935" y="1054131"/>
            <a:ext cx="900612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Often, an algorithm will operate on two (or more) </a:t>
            </a:r>
            <a:r>
              <a:rPr lang="en-US" sz="2400" i="1" dirty="0">
                <a:solidFill>
                  <a:srgbClr val="6600FF"/>
                </a:solidFill>
              </a:rPr>
              <a:t>independent</a:t>
            </a:r>
            <a:r>
              <a:rPr lang="en-US" sz="2400" dirty="0"/>
              <a:t> data sets, each of a different size.</a:t>
            </a:r>
          </a:p>
        </p:txBody>
      </p:sp>
      <p:sp>
        <p:nvSpPr>
          <p:cNvPr id="580616" name="Text Box 8"/>
          <p:cNvSpPr txBox="1">
            <a:spLocks noChangeArrowheads="1"/>
          </p:cNvSpPr>
          <p:nvPr/>
        </p:nvSpPr>
        <p:spPr bwMode="auto">
          <a:xfrm>
            <a:off x="228599" y="5385097"/>
            <a:ext cx="86264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In these cases, when we compute the algorithm’s Big-O, </a:t>
            </a:r>
            <a:r>
              <a:rPr lang="en-US" sz="2400" dirty="0">
                <a:solidFill>
                  <a:schemeClr val="tx1"/>
                </a:solidFill>
              </a:rPr>
              <a:t>we must to take into account</a:t>
            </a:r>
            <a:r>
              <a:rPr lang="en-US" sz="2400" dirty="0">
                <a:solidFill>
                  <a:schemeClr val="accent2"/>
                </a:solidFill>
              </a:rPr>
              <a:t> both independent sizes</a:t>
            </a:r>
            <a:r>
              <a:rPr lang="en-US" sz="2400" dirty="0"/>
              <a:t>.  </a:t>
            </a:r>
          </a:p>
        </p:txBody>
      </p:sp>
      <p:sp>
        <p:nvSpPr>
          <p:cNvPr id="580617" name="Text Box 9"/>
          <p:cNvSpPr txBox="1">
            <a:spLocks noChangeArrowheads="1"/>
          </p:cNvSpPr>
          <p:nvPr/>
        </p:nvSpPr>
        <p:spPr bwMode="auto">
          <a:xfrm rot="-2041161">
            <a:off x="3068243" y="4524613"/>
            <a:ext cx="1319592" cy="46166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O(</a:t>
            </a:r>
            <a:r>
              <a:rPr lang="en-US" sz="2400" dirty="0">
                <a:solidFill>
                  <a:srgbClr val="FF0000"/>
                </a:solidFill>
              </a:rPr>
              <a:t>p</a:t>
            </a:r>
            <a:r>
              <a:rPr lang="en-US" sz="2400" dirty="0"/>
              <a:t> * </a:t>
            </a:r>
            <a:r>
              <a:rPr lang="en-US" sz="2400" dirty="0">
                <a:solidFill>
                  <a:srgbClr val="FF0000"/>
                </a:solidFill>
              </a:rPr>
              <a:t>f</a:t>
            </a:r>
            <a:r>
              <a:rPr lang="en-US" sz="2400" dirty="0"/>
              <a:t>)</a:t>
            </a:r>
          </a:p>
        </p:txBody>
      </p:sp>
      <p:sp>
        <p:nvSpPr>
          <p:cNvPr id="580618" name="Text Box 10"/>
          <p:cNvSpPr txBox="1">
            <a:spLocks noChangeArrowheads="1"/>
          </p:cNvSpPr>
          <p:nvPr/>
        </p:nvSpPr>
        <p:spPr bwMode="auto">
          <a:xfrm rot="-2041161">
            <a:off x="7412256" y="4561067"/>
            <a:ext cx="1436612" cy="46166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O(</a:t>
            </a:r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US" sz="2400" baseline="300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FF0000"/>
                </a:solidFill>
              </a:rPr>
              <a:t>e</a:t>
            </a:r>
            <a:r>
              <a:rPr lang="en-US" sz="2400" dirty="0"/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C7D8A21-1ED1-4137-9FD9-98165C10D505}"/>
              </a:ext>
            </a:extLst>
          </p:cNvPr>
          <p:cNvSpPr/>
          <p:nvPr/>
        </p:nvSpPr>
        <p:spPr bwMode="auto">
          <a:xfrm>
            <a:off x="228599" y="63375"/>
            <a:ext cx="3509249" cy="1645776"/>
          </a:xfrm>
          <a:prstGeom prst="wedgeRoundRectCallout">
            <a:avLst>
              <a:gd name="adj1" fmla="val 45036"/>
              <a:gd name="adj2" fmla="val 80478"/>
              <a:gd name="adj3" fmla="val 16667"/>
            </a:avLst>
          </a:prstGeom>
          <a:solidFill>
            <a:srgbClr val="7878DE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The number of people, </a:t>
            </a:r>
            <a:r>
              <a:rPr lang="en-US" sz="2200" dirty="0">
                <a:solidFill>
                  <a:srgbClr val="FFCCCC"/>
                </a:solidFill>
              </a:rPr>
              <a:t>p</a:t>
            </a:r>
            <a:r>
              <a:rPr lang="en-US" sz="2200" dirty="0">
                <a:solidFill>
                  <a:schemeClr val="bg1"/>
                </a:solidFill>
              </a:rPr>
              <a:t>, and the number of foods, </a:t>
            </a:r>
            <a:r>
              <a:rPr lang="en-US" sz="2200" dirty="0">
                <a:solidFill>
                  <a:srgbClr val="FFCCCC"/>
                </a:solidFill>
              </a:rPr>
              <a:t>f</a:t>
            </a:r>
            <a:r>
              <a:rPr lang="en-US" sz="2200" dirty="0">
                <a:solidFill>
                  <a:schemeClr val="bg1"/>
                </a:solidFill>
              </a:rPr>
              <a:t>, are completely independent.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93446E86-BA1E-48CA-8AEF-108048A05826}"/>
              </a:ext>
            </a:extLst>
          </p:cNvPr>
          <p:cNvSpPr/>
          <p:nvPr/>
        </p:nvSpPr>
        <p:spPr bwMode="auto">
          <a:xfrm>
            <a:off x="4973094" y="55301"/>
            <a:ext cx="3509249" cy="1645776"/>
          </a:xfrm>
          <a:prstGeom prst="wedgeRoundRectCallout">
            <a:avLst>
              <a:gd name="adj1" fmla="val 45036"/>
              <a:gd name="adj2" fmla="val 80478"/>
              <a:gd name="adj3" fmla="val 16667"/>
            </a:avLst>
          </a:prstGeom>
          <a:solidFill>
            <a:srgbClr val="7878DE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The number of CS students, </a:t>
            </a:r>
            <a:r>
              <a:rPr lang="en-US" sz="2200" dirty="0">
                <a:solidFill>
                  <a:srgbClr val="FFCCCC"/>
                </a:solidFill>
              </a:rPr>
              <a:t>c</a:t>
            </a:r>
            <a:r>
              <a:rPr lang="en-US" sz="2200" dirty="0">
                <a:solidFill>
                  <a:schemeClr val="bg1"/>
                </a:solidFill>
              </a:rPr>
              <a:t>,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and EE students, </a:t>
            </a:r>
            <a:r>
              <a:rPr lang="en-US" sz="2200" dirty="0">
                <a:solidFill>
                  <a:srgbClr val="FFCCCC"/>
                </a:solidFill>
              </a:rPr>
              <a:t>e</a:t>
            </a:r>
            <a:r>
              <a:rPr lang="en-US" sz="2200" dirty="0">
                <a:solidFill>
                  <a:schemeClr val="bg1"/>
                </a:solidFill>
              </a:rPr>
              <a:t>, are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</a:rPr>
              <a:t>also independent.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0DD973-1926-4C8F-9226-E7816C87F58A}"/>
              </a:ext>
            </a:extLst>
          </p:cNvPr>
          <p:cNvGrpSpPr/>
          <p:nvPr/>
        </p:nvGrpSpPr>
        <p:grpSpPr>
          <a:xfrm>
            <a:off x="878408" y="5181583"/>
            <a:ext cx="6516076" cy="1645776"/>
            <a:chOff x="-6168333" y="1612681"/>
            <a:chExt cx="6516076" cy="1645776"/>
          </a:xfrm>
        </p:grpSpPr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D25F7EBC-DB05-4E00-8481-1A3603472C89}"/>
                </a:ext>
              </a:extLst>
            </p:cNvPr>
            <p:cNvSpPr/>
            <p:nvPr/>
          </p:nvSpPr>
          <p:spPr bwMode="auto">
            <a:xfrm>
              <a:off x="-6050860" y="1612681"/>
              <a:ext cx="6398603" cy="1645776"/>
            </a:xfrm>
            <a:prstGeom prst="wedgeRoundRectCallout">
              <a:avLst>
                <a:gd name="adj1" fmla="val 60741"/>
                <a:gd name="adj2" fmla="val -86203"/>
                <a:gd name="adj3" fmla="val 16667"/>
              </a:avLst>
            </a:prstGeom>
            <a:solidFill>
              <a:srgbClr val="7878DE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  What? O(</a:t>
              </a:r>
              <a:r>
                <a:rPr lang="en-US" sz="2200" dirty="0">
                  <a:solidFill>
                    <a:srgbClr val="FFCCCC"/>
                  </a:solidFill>
                </a:rPr>
                <a:t>c</a:t>
              </a:r>
              <a:r>
                <a:rPr lang="en-US" sz="2000" baseline="30000" dirty="0">
                  <a:solidFill>
                    <a:srgbClr val="FFCCCC"/>
                  </a:solidFill>
                </a:rPr>
                <a:t>2</a:t>
              </a:r>
              <a:r>
                <a:rPr lang="en-US" sz="2200" dirty="0">
                  <a:solidFill>
                    <a:schemeClr val="bg1"/>
                  </a:solidFill>
                </a:rPr>
                <a:t> + </a:t>
              </a:r>
              <a:r>
                <a:rPr lang="en-US" sz="2200" dirty="0">
                  <a:solidFill>
                    <a:srgbClr val="FFCCCC"/>
                  </a:solidFill>
                </a:rPr>
                <a:t>e</a:t>
              </a:r>
              <a:r>
                <a:rPr lang="en-US" sz="2200" dirty="0">
                  <a:solidFill>
                    <a:schemeClr val="bg1"/>
                  </a:solidFill>
                </a:rPr>
                <a:t>) and not just O(</a:t>
              </a:r>
              <a:r>
                <a:rPr lang="en-US" sz="2200" dirty="0">
                  <a:solidFill>
                    <a:srgbClr val="FFCCCC"/>
                  </a:solidFill>
                </a:rPr>
                <a:t>c</a:t>
              </a:r>
              <a:r>
                <a:rPr lang="en-US" sz="2000" baseline="30000" dirty="0">
                  <a:solidFill>
                    <a:srgbClr val="FFCCCC"/>
                  </a:solidFill>
                </a:rPr>
                <a:t>2</a:t>
              </a:r>
              <a:r>
                <a:rPr lang="en-US" sz="2200" dirty="0">
                  <a:solidFill>
                    <a:schemeClr val="bg1"/>
                  </a:solidFill>
                </a:rPr>
                <a:t>) ?</a:t>
              </a:r>
            </a:p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 </a:t>
              </a:r>
              <a:br>
                <a:rPr lang="en-US" sz="2200" dirty="0">
                  <a:solidFill>
                    <a:schemeClr val="bg1"/>
                  </a:solidFill>
                </a:rPr>
              </a:br>
              <a:r>
                <a:rPr lang="en-US" sz="2200" dirty="0">
                  <a:solidFill>
                    <a:schemeClr val="bg1"/>
                  </a:solidFill>
                </a:rPr>
                <a:t>     </a:t>
              </a:r>
            </a:p>
            <a:p>
              <a:pPr algn="ctr"/>
              <a:endParaRPr lang="en-US" sz="2200" dirty="0">
                <a:solidFill>
                  <a:schemeClr val="bg1"/>
                </a:solidFill>
              </a:endParaRPr>
            </a:p>
            <a:p>
              <a:pPr algn="ctr"/>
              <a:endParaRPr lang="en-US" sz="2200" dirty="0">
                <a:solidFill>
                  <a:schemeClr val="bg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6F77B9-6204-498F-855B-3BE714F7D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168333" y="1747007"/>
              <a:ext cx="1104815" cy="1280286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45FB5BE-6CDE-43B6-BB3D-2827C592DF2D}"/>
              </a:ext>
            </a:extLst>
          </p:cNvPr>
          <p:cNvSpPr/>
          <p:nvPr/>
        </p:nvSpPr>
        <p:spPr>
          <a:xfrm>
            <a:off x="1727220" y="5647212"/>
            <a:ext cx="52387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Correct! </a:t>
            </a:r>
            <a:r>
              <a:rPr lang="en-US" sz="2200" dirty="0">
                <a:solidFill>
                  <a:schemeClr val="bg1"/>
                </a:solidFill>
              </a:rPr>
              <a:t>Even though </a:t>
            </a:r>
            <a:r>
              <a:rPr lang="en-US" sz="2200" dirty="0">
                <a:solidFill>
                  <a:srgbClr val="FFCCCC"/>
                </a:solidFill>
              </a:rPr>
              <a:t>c</a:t>
            </a:r>
            <a:r>
              <a:rPr lang="en-US" sz="2200" baseline="30000" dirty="0">
                <a:solidFill>
                  <a:srgbClr val="FFCCCC"/>
                </a:solidFill>
              </a:rPr>
              <a:t>2</a:t>
            </a:r>
            <a:r>
              <a:rPr lang="en-US" sz="2200" dirty="0">
                <a:solidFill>
                  <a:schemeClr val="bg1"/>
                </a:solidFill>
              </a:rPr>
              <a:t> seems bigger than </a:t>
            </a:r>
            <a:r>
              <a:rPr lang="en-US" sz="2200" dirty="0">
                <a:solidFill>
                  <a:srgbClr val="FFCCCC"/>
                </a:solidFill>
              </a:rPr>
              <a:t>e</a:t>
            </a:r>
            <a:r>
              <a:rPr lang="en-US" sz="2200" dirty="0">
                <a:solidFill>
                  <a:schemeClr val="bg1"/>
                </a:solidFill>
              </a:rPr>
              <a:t>, we must include both independent variables in our Big-O!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0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0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0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0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0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0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806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0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80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80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806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0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13" grpId="0" animBg="1"/>
      <p:bldP spid="580614" grpId="0" animBg="1"/>
      <p:bldP spid="580615" grpId="0"/>
      <p:bldP spid="580616" grpId="0"/>
      <p:bldP spid="580617" grpId="0" animBg="1"/>
      <p:bldP spid="580618" grpId="0" animBg="1"/>
      <p:bldP spid="2" grpId="0" animBg="1"/>
      <p:bldP spid="2" grpId="1" animBg="1"/>
      <p:bldP spid="18" grpId="0" animBg="1"/>
      <p:bldP spid="18" grpId="1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Big-O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6359" y="1446350"/>
            <a:ext cx="57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When you start processing </a:t>
            </a:r>
            <a:r>
              <a:rPr lang="en-US" sz="2400" dirty="0">
                <a:solidFill>
                  <a:srgbClr val="6600CC"/>
                </a:solidFill>
              </a:rPr>
              <a:t>millions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6600CC"/>
                </a:solidFill>
              </a:rPr>
              <a:t>billions</a:t>
            </a:r>
            <a:r>
              <a:rPr lang="en-US" sz="2400" dirty="0"/>
              <a:t> of items…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088" r="9407"/>
          <a:stretch/>
        </p:blipFill>
        <p:spPr>
          <a:xfrm>
            <a:off x="7558391" y="1279592"/>
            <a:ext cx="1298239" cy="13078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6391" y="2412223"/>
            <a:ext cx="57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 really have to think hard about how efficient your algorithms are.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6359" y="3378096"/>
            <a:ext cx="57879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Big-O is a technique that lets you </a:t>
            </a:r>
            <a:r>
              <a:rPr lang="en-US" sz="2300" dirty="0">
                <a:solidFill>
                  <a:srgbClr val="FF0000"/>
                </a:solidFill>
              </a:rPr>
              <a:t>quickly understand</a:t>
            </a:r>
            <a:r>
              <a:rPr lang="en-US" sz="2300" dirty="0"/>
              <a:t> an algorithm’s </a:t>
            </a:r>
            <a:r>
              <a:rPr lang="en-US" sz="2300" dirty="0">
                <a:solidFill>
                  <a:srgbClr val="FF0000"/>
                </a:solidFill>
              </a:rPr>
              <a:t>efficiency</a:t>
            </a:r>
            <a:r>
              <a:rPr lang="en-US" sz="2300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391" y="4313191"/>
            <a:ext cx="57879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And </a:t>
            </a:r>
            <a:r>
              <a:rPr lang="en-US" sz="2300" dirty="0">
                <a:solidFill>
                  <a:srgbClr val="FF0000"/>
                </a:solidFill>
              </a:rPr>
              <a:t>compare</a:t>
            </a:r>
            <a:r>
              <a:rPr lang="en-US" sz="2300" dirty="0"/>
              <a:t> it to others – so you can pick the best one!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6391" y="5248287"/>
            <a:ext cx="578795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(Oh, and it’ll totally be on job interviews)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b="22512"/>
          <a:stretch/>
        </p:blipFill>
        <p:spPr>
          <a:xfrm>
            <a:off x="7558392" y="1277192"/>
            <a:ext cx="1298238" cy="131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49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DDBA8C-B2D9-4FB2-A3DA-C30D48A3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791" y="2295459"/>
            <a:ext cx="3095476" cy="309547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0293B09-A6D1-46AC-B76A-D9E9B09BCFCE}"/>
              </a:ext>
            </a:extLst>
          </p:cNvPr>
          <p:cNvGrpSpPr/>
          <p:nvPr/>
        </p:nvGrpSpPr>
        <p:grpSpPr>
          <a:xfrm>
            <a:off x="5107579" y="2632744"/>
            <a:ext cx="4036421" cy="2193020"/>
            <a:chOff x="4715506" y="2906628"/>
            <a:chExt cx="4291968" cy="21930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F3B34A-606E-4905-B477-CA84DD4C6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5506" y="2906628"/>
              <a:ext cx="736669" cy="936569"/>
            </a:xfrm>
            <a:prstGeom prst="rect">
              <a:avLst/>
            </a:prstGeom>
          </p:spPr>
        </p:pic>
        <p:sp>
          <p:nvSpPr>
            <p:cNvPr id="20" name="Text Box 8">
              <a:extLst>
                <a:ext uri="{FF2B5EF4-FFF2-40B4-BE49-F238E27FC236}">
                  <a16:creationId xmlns:a16="http://schemas.microsoft.com/office/drawing/2014/main" id="{20FEF937-C3EA-4A63-A0E2-632D4751DB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4940" y="3160656"/>
              <a:ext cx="3682534" cy="1938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ALERT!</a:t>
              </a:r>
              <a:r>
                <a:rPr lang="en-US" sz="2400" dirty="0"/>
                <a:t> But… don’t forget  - you still must eliminate lower-order terms for each independent variable!</a:t>
              </a:r>
            </a:p>
          </p:txBody>
        </p:sp>
      </p:grp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2D48-2DD9-46B6-8284-3252D481E55D}" type="slidenum">
              <a:rPr lang="en-US"/>
              <a:pPr/>
              <a:t>30</a:t>
            </a:fld>
            <a:endParaRPr lang="en-US"/>
          </a:p>
        </p:txBody>
      </p:sp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76200"/>
            <a:ext cx="8382000" cy="1143000"/>
          </a:xfrm>
        </p:spPr>
        <p:txBody>
          <a:bodyPr/>
          <a:lstStyle/>
          <a:p>
            <a:r>
              <a:rPr lang="en-US" sz="4000" dirty="0"/>
              <a:t>Big-O for Multi-input Algorithms</a:t>
            </a:r>
          </a:p>
        </p:txBody>
      </p:sp>
      <p:sp>
        <p:nvSpPr>
          <p:cNvPr id="580615" name="Text Box 7"/>
          <p:cNvSpPr txBox="1">
            <a:spLocks noChangeArrowheads="1"/>
          </p:cNvSpPr>
          <p:nvPr/>
        </p:nvSpPr>
        <p:spPr bwMode="auto">
          <a:xfrm>
            <a:off x="258762" y="1032614"/>
            <a:ext cx="86264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Why must we include both variables in the Big-O</a:t>
            </a:r>
            <a:br>
              <a:rPr lang="en-US" sz="2400" dirty="0"/>
            </a:br>
            <a:r>
              <a:rPr lang="en-US" sz="2400" dirty="0"/>
              <a:t>(even if one is higher-order than the other)?</a:t>
            </a:r>
          </a:p>
        </p:txBody>
      </p:sp>
      <p:sp>
        <p:nvSpPr>
          <p:cNvPr id="580616" name="Text Box 8"/>
          <p:cNvSpPr txBox="1">
            <a:spLocks noChangeArrowheads="1"/>
          </p:cNvSpPr>
          <p:nvPr/>
        </p:nvSpPr>
        <p:spPr bwMode="auto">
          <a:xfrm>
            <a:off x="381000" y="1971086"/>
            <a:ext cx="86264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Because either variable could </a:t>
            </a:r>
            <a:r>
              <a:rPr lang="en-US" sz="3200" dirty="0"/>
              <a:t>dominate</a:t>
            </a:r>
            <a:r>
              <a:rPr lang="en-US" sz="2400" dirty="0"/>
              <a:t> the other!</a:t>
            </a:r>
          </a:p>
        </p:txBody>
      </p:sp>
      <p:sp>
        <p:nvSpPr>
          <p:cNvPr id="18" name="Text Box 6">
            <a:extLst>
              <a:ext uri="{FF2B5EF4-FFF2-40B4-BE49-F238E27FC236}">
                <a16:creationId xmlns:a16="http://schemas.microsoft.com/office/drawing/2014/main" id="{38D69389-DC62-4885-A305-F36D1C06D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737" y="3076100"/>
            <a:ext cx="4386137" cy="3170099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void tinder(string </a:t>
            </a:r>
            <a:r>
              <a:rPr lang="en-US" dirty="0" err="1"/>
              <a:t>csmajors</a:t>
            </a:r>
            <a:r>
              <a:rPr lang="en-US" dirty="0"/>
              <a:t>[],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, </a:t>
            </a:r>
          </a:p>
          <a:p>
            <a:r>
              <a:rPr lang="en-US" dirty="0"/>
              <a:t>	      string </a:t>
            </a:r>
            <a:r>
              <a:rPr lang="en-US" dirty="0" err="1"/>
              <a:t>eemajors</a:t>
            </a:r>
            <a:r>
              <a:rPr lang="en-US" dirty="0"/>
              <a:t>[],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dirty="0"/>
              <a:t>)</a:t>
            </a:r>
          </a:p>
          <a:p>
            <a:r>
              <a:rPr lang="en-US" dirty="0"/>
              <a:t>{</a:t>
            </a:r>
            <a:endParaRPr lang="en-US" sz="1000" dirty="0"/>
          </a:p>
          <a:p>
            <a:r>
              <a:rPr lang="en-US" dirty="0"/>
              <a:t>   for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>
                <a:solidFill>
                  <a:srgbClr val="FF0000"/>
                </a:solidFill>
              </a:rPr>
              <a:t>c </a:t>
            </a:r>
            <a:r>
              <a:rPr lang="en-US" dirty="0"/>
              <a:t>;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r>
              <a:rPr lang="en-US" dirty="0"/>
              <a:t>       for (</a:t>
            </a:r>
            <a:r>
              <a:rPr lang="en-US" dirty="0" err="1"/>
              <a:t>int</a:t>
            </a:r>
            <a:r>
              <a:rPr lang="en-US" dirty="0"/>
              <a:t> j=0; j &lt; </a:t>
            </a:r>
            <a:r>
              <a:rPr lang="en-US" dirty="0">
                <a:solidFill>
                  <a:srgbClr val="FF0000"/>
                </a:solidFill>
              </a:rPr>
              <a:t>c </a:t>
            </a:r>
            <a:r>
              <a:rPr lang="en-US" dirty="0"/>
              <a:t>;</a:t>
            </a:r>
            <a:r>
              <a:rPr lang="en-US" dirty="0" err="1"/>
              <a:t>j++</a:t>
            </a:r>
            <a:r>
              <a:rPr lang="en-US" dirty="0"/>
              <a:t>)</a:t>
            </a:r>
          </a:p>
          <a:p>
            <a:r>
              <a:rPr lang="en-US" dirty="0"/>
              <a:t>       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csmajors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&lt;&lt; “ dates “</a:t>
            </a:r>
          </a:p>
          <a:p>
            <a:r>
              <a:rPr lang="en-US" dirty="0"/>
              <a:t>                   &lt;&lt; </a:t>
            </a:r>
            <a:r>
              <a:rPr lang="en-US" dirty="0" err="1"/>
              <a:t>csmajors</a:t>
            </a:r>
            <a:r>
              <a:rPr lang="en-US" dirty="0"/>
              <a:t>[j]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dirty="0"/>
              <a:t>   for (</a:t>
            </a:r>
            <a:r>
              <a:rPr lang="en-US" dirty="0" err="1"/>
              <a:t>int</a:t>
            </a:r>
            <a:r>
              <a:rPr lang="en-US" dirty="0"/>
              <a:t> k=0; k &lt; </a:t>
            </a:r>
            <a:r>
              <a:rPr lang="en-US" dirty="0">
                <a:solidFill>
                  <a:srgbClr val="FF0000"/>
                </a:solidFill>
              </a:rPr>
              <a:t>e </a:t>
            </a:r>
            <a:r>
              <a:rPr lang="en-US" dirty="0"/>
              <a:t>;k++)</a:t>
            </a:r>
          </a:p>
          <a:p>
            <a:r>
              <a:rPr lang="en-US" dirty="0"/>
              <a:t>     </a:t>
            </a:r>
            <a:r>
              <a:rPr lang="en-US" dirty="0" err="1"/>
              <a:t>cout</a:t>
            </a:r>
            <a:r>
              <a:rPr lang="en-US" sz="1100" dirty="0"/>
              <a:t> </a:t>
            </a:r>
            <a:r>
              <a:rPr lang="en-US" dirty="0"/>
              <a:t>&lt;&lt;</a:t>
            </a:r>
            <a:r>
              <a:rPr lang="en-US" sz="1200" dirty="0"/>
              <a:t> </a:t>
            </a:r>
            <a:r>
              <a:rPr lang="en-US" dirty="0" err="1"/>
              <a:t>eemajors</a:t>
            </a:r>
            <a:r>
              <a:rPr lang="en-US" dirty="0"/>
              <a:t>[k]</a:t>
            </a:r>
            <a:r>
              <a:rPr lang="en-US" sz="1100" dirty="0"/>
              <a:t> </a:t>
            </a:r>
            <a:r>
              <a:rPr lang="en-US" dirty="0"/>
              <a:t>&lt;&lt;</a:t>
            </a:r>
            <a:r>
              <a:rPr lang="en-US" sz="1100" dirty="0"/>
              <a:t> </a:t>
            </a:r>
            <a:r>
              <a:rPr lang="en-US" dirty="0"/>
              <a:t>“ sits at home“</a:t>
            </a:r>
          </a:p>
          <a:p>
            <a:r>
              <a:rPr lang="en-US" dirty="0"/>
              <a:t>}</a:t>
            </a: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552F76BE-D8BF-4BA0-B8C7-10EEE52DC29C}"/>
              </a:ext>
            </a:extLst>
          </p:cNvPr>
          <p:cNvSpPr/>
          <p:nvPr/>
        </p:nvSpPr>
        <p:spPr bwMode="auto">
          <a:xfrm rot="21111637">
            <a:off x="3174769" y="4752036"/>
            <a:ext cx="4002744" cy="778477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FFCCCC"/>
                </a:solidFill>
                <a:effectLst/>
                <a:latin typeface="Comic Sans MS" pitchFamily="66" charset="0"/>
                <a:cs typeface="Times New Roman" pitchFamily="18" charset="0"/>
              </a:rPr>
              <a:t>e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 were 10 billion?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5B969A-35F4-49FE-A31C-7942AF64B9DD}"/>
              </a:ext>
            </a:extLst>
          </p:cNvPr>
          <p:cNvCxnSpPr/>
          <p:nvPr/>
        </p:nvCxnSpPr>
        <p:spPr bwMode="auto">
          <a:xfrm>
            <a:off x="5967663" y="2707105"/>
            <a:ext cx="2538663" cy="2129590"/>
          </a:xfrm>
          <a:prstGeom prst="line">
            <a:avLst/>
          </a:prstGeom>
          <a:solidFill>
            <a:srgbClr val="CCFF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Arrow: Left 16">
            <a:extLst>
              <a:ext uri="{FF2B5EF4-FFF2-40B4-BE49-F238E27FC236}">
                <a16:creationId xmlns:a16="http://schemas.microsoft.com/office/drawing/2014/main" id="{A5D8AF65-D78B-429C-9758-5E05C79AEE36}"/>
              </a:ext>
            </a:extLst>
          </p:cNvPr>
          <p:cNvSpPr/>
          <p:nvPr/>
        </p:nvSpPr>
        <p:spPr bwMode="auto">
          <a:xfrm rot="21179688">
            <a:off x="3019058" y="3376183"/>
            <a:ext cx="4417007" cy="839866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What if 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FFCCCC"/>
                </a:solidFill>
                <a:effectLst/>
                <a:latin typeface="Comic Sans MS" pitchFamily="66" charset="0"/>
                <a:cs typeface="Times New Roman" pitchFamily="18" charset="0"/>
              </a:rPr>
              <a:t>c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 were 100…</a:t>
            </a:r>
            <a:endParaRPr lang="en-US" sz="2400" dirty="0"/>
          </a:p>
        </p:txBody>
      </p:sp>
      <p:sp>
        <p:nvSpPr>
          <p:cNvPr id="34" name="Text Box 6">
            <a:extLst>
              <a:ext uri="{FF2B5EF4-FFF2-40B4-BE49-F238E27FC236}">
                <a16:creationId xmlns:a16="http://schemas.microsoft.com/office/drawing/2014/main" id="{18AA28E8-B12E-4A1B-9680-589DE63A3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627" y="2641539"/>
            <a:ext cx="4630682" cy="400109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void tinder(string </a:t>
            </a:r>
            <a:r>
              <a:rPr lang="en-US" dirty="0" err="1"/>
              <a:t>csmajors</a:t>
            </a:r>
            <a:r>
              <a:rPr lang="en-US" dirty="0"/>
              <a:t>[],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, </a:t>
            </a:r>
          </a:p>
          <a:p>
            <a:r>
              <a:rPr lang="en-US" dirty="0"/>
              <a:t>	      string </a:t>
            </a:r>
            <a:r>
              <a:rPr lang="en-US" dirty="0" err="1"/>
              <a:t>eemajors</a:t>
            </a:r>
            <a:r>
              <a:rPr lang="en-US" dirty="0"/>
              <a:t>[],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dirty="0"/>
              <a:t>)</a:t>
            </a:r>
          </a:p>
          <a:p>
            <a:r>
              <a:rPr lang="en-US" dirty="0"/>
              <a:t>{</a:t>
            </a:r>
            <a:endParaRPr lang="en-US" sz="1000" dirty="0"/>
          </a:p>
          <a:p>
            <a:r>
              <a:rPr lang="en-US" dirty="0"/>
              <a:t>   for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>
                <a:solidFill>
                  <a:srgbClr val="FF0000"/>
                </a:solidFill>
              </a:rPr>
              <a:t>c </a:t>
            </a:r>
            <a:r>
              <a:rPr lang="en-US" dirty="0"/>
              <a:t>;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r>
              <a:rPr lang="en-US" dirty="0"/>
              <a:t>       for (</a:t>
            </a:r>
            <a:r>
              <a:rPr lang="en-US" dirty="0" err="1"/>
              <a:t>int</a:t>
            </a:r>
            <a:r>
              <a:rPr lang="en-US" dirty="0"/>
              <a:t> j=0; j &lt; </a:t>
            </a:r>
            <a:r>
              <a:rPr lang="en-US" dirty="0">
                <a:solidFill>
                  <a:srgbClr val="FF0000"/>
                </a:solidFill>
              </a:rPr>
              <a:t>c </a:t>
            </a:r>
            <a:r>
              <a:rPr lang="en-US" dirty="0"/>
              <a:t>;</a:t>
            </a:r>
            <a:r>
              <a:rPr lang="en-US" dirty="0" err="1"/>
              <a:t>j++</a:t>
            </a:r>
            <a:r>
              <a:rPr lang="en-US" dirty="0"/>
              <a:t>)</a:t>
            </a:r>
          </a:p>
          <a:p>
            <a:r>
              <a:rPr lang="en-US" dirty="0"/>
              <a:t>       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csmajors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&lt;&lt; “ dates “</a:t>
            </a:r>
          </a:p>
          <a:p>
            <a:r>
              <a:rPr lang="en-US" dirty="0"/>
              <a:t>                   &lt;&lt; </a:t>
            </a:r>
            <a:r>
              <a:rPr lang="en-US" dirty="0" err="1"/>
              <a:t>csmajors</a:t>
            </a:r>
            <a:r>
              <a:rPr lang="en-US" dirty="0"/>
              <a:t>[j]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endParaRPr lang="en-US" sz="1000" dirty="0"/>
          </a:p>
          <a:p>
            <a:r>
              <a:rPr lang="en-US" dirty="0"/>
              <a:t>    </a:t>
            </a:r>
          </a:p>
          <a:p>
            <a:r>
              <a:rPr lang="en-US" dirty="0"/>
              <a:t>       </a:t>
            </a:r>
          </a:p>
          <a:p>
            <a:endParaRPr lang="en-US" sz="1000" dirty="0"/>
          </a:p>
          <a:p>
            <a:r>
              <a:rPr lang="en-US" dirty="0"/>
              <a:t> </a:t>
            </a:r>
          </a:p>
          <a:p>
            <a:r>
              <a:rPr lang="en-US" dirty="0"/>
              <a:t>  for (</a:t>
            </a:r>
            <a:r>
              <a:rPr lang="en-US" dirty="0" err="1"/>
              <a:t>int</a:t>
            </a:r>
            <a:r>
              <a:rPr lang="en-US" dirty="0"/>
              <a:t> k=0; k &lt; </a:t>
            </a:r>
            <a:r>
              <a:rPr lang="en-US" dirty="0">
                <a:solidFill>
                  <a:srgbClr val="FF0000"/>
                </a:solidFill>
              </a:rPr>
              <a:t>e </a:t>
            </a:r>
            <a:r>
              <a:rPr lang="en-US" dirty="0"/>
              <a:t>;k++)</a:t>
            </a:r>
          </a:p>
          <a:p>
            <a:r>
              <a:rPr lang="en-US" dirty="0"/>
              <a:t>     </a:t>
            </a:r>
            <a:r>
              <a:rPr lang="en-US" dirty="0" err="1"/>
              <a:t>cout</a:t>
            </a:r>
            <a:r>
              <a:rPr lang="en-US" sz="1100" dirty="0"/>
              <a:t> </a:t>
            </a:r>
            <a:r>
              <a:rPr lang="en-US" dirty="0"/>
              <a:t>&lt;&lt;</a:t>
            </a:r>
            <a:r>
              <a:rPr lang="en-US" sz="1200" dirty="0"/>
              <a:t> </a:t>
            </a:r>
            <a:r>
              <a:rPr lang="en-US" dirty="0" err="1"/>
              <a:t>eemajors</a:t>
            </a:r>
            <a:r>
              <a:rPr lang="en-US" dirty="0"/>
              <a:t>[k]</a:t>
            </a:r>
            <a:r>
              <a:rPr lang="en-US" sz="1100" dirty="0"/>
              <a:t> </a:t>
            </a:r>
            <a:r>
              <a:rPr lang="en-US" dirty="0"/>
              <a:t>&lt;&lt;</a:t>
            </a:r>
            <a:r>
              <a:rPr lang="en-US" sz="1100" dirty="0"/>
              <a:t> </a:t>
            </a:r>
            <a:r>
              <a:rPr lang="en-US" dirty="0"/>
              <a:t>“ sits at home“</a:t>
            </a:r>
          </a:p>
          <a:p>
            <a:r>
              <a:rPr lang="en-US" dirty="0"/>
              <a:t>}</a:t>
            </a:r>
          </a:p>
        </p:txBody>
      </p:sp>
      <p:sp>
        <p:nvSpPr>
          <p:cNvPr id="38" name="Arrow: Left 37">
            <a:extLst>
              <a:ext uri="{FF2B5EF4-FFF2-40B4-BE49-F238E27FC236}">
                <a16:creationId xmlns:a16="http://schemas.microsoft.com/office/drawing/2014/main" id="{8672614A-1EFB-47B8-923B-ADD77AE7AF6D}"/>
              </a:ext>
            </a:extLst>
          </p:cNvPr>
          <p:cNvSpPr/>
          <p:nvPr/>
        </p:nvSpPr>
        <p:spPr bwMode="auto">
          <a:xfrm rot="21179688">
            <a:off x="3185495" y="3136199"/>
            <a:ext cx="2560957" cy="839866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FFCCCC"/>
                </a:solidFill>
                <a:effectLst/>
                <a:latin typeface="Comic Sans MS" pitchFamily="66" charset="0"/>
                <a:cs typeface="Times New Roman" pitchFamily="18" charset="0"/>
              </a:rPr>
              <a:t>c</a:t>
            </a:r>
            <a:r>
              <a:rPr kumimoji="0" lang="en-US" sz="2200" b="0" i="0" u="none" strike="noStrike" cap="none" normalizeH="0" baseline="30000" dirty="0">
                <a:ln>
                  <a:noFill/>
                </a:ln>
                <a:solidFill>
                  <a:srgbClr val="FFCCCC"/>
                </a:solidFill>
                <a:effectLst/>
                <a:latin typeface="Comic Sans MS" pitchFamily="66" charset="0"/>
                <a:cs typeface="Times New Roman" pitchFamily="18" charset="0"/>
              </a:rPr>
              <a:t>2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 iterations.</a:t>
            </a:r>
            <a:endParaRPr lang="en-US" sz="2400" dirty="0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DA242329-3842-4200-98D0-546662855085}"/>
              </a:ext>
            </a:extLst>
          </p:cNvPr>
          <p:cNvSpPr/>
          <p:nvPr/>
        </p:nvSpPr>
        <p:spPr bwMode="auto">
          <a:xfrm rot="21179688">
            <a:off x="3365049" y="4315246"/>
            <a:ext cx="2560957" cy="839866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rgbClr val="FFCCCC"/>
                </a:solidFill>
                <a:effectLst/>
                <a:latin typeface="Comic Sans MS" pitchFamily="66" charset="0"/>
                <a:cs typeface="Times New Roman" pitchFamily="18" charset="0"/>
              </a:rPr>
              <a:t>c</a:t>
            </a: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iterations.</a:t>
            </a:r>
            <a:endParaRPr lang="en-US" sz="2400" dirty="0"/>
          </a:p>
        </p:txBody>
      </p:sp>
      <p:sp>
        <p:nvSpPr>
          <p:cNvPr id="40" name="Arrow: Left 39">
            <a:extLst>
              <a:ext uri="{FF2B5EF4-FFF2-40B4-BE49-F238E27FC236}">
                <a16:creationId xmlns:a16="http://schemas.microsoft.com/office/drawing/2014/main" id="{AFF3628A-FC79-44DF-8C28-9E7BB56AC0AD}"/>
              </a:ext>
            </a:extLst>
          </p:cNvPr>
          <p:cNvSpPr/>
          <p:nvPr/>
        </p:nvSpPr>
        <p:spPr bwMode="auto">
          <a:xfrm rot="21179688">
            <a:off x="3098433" y="5248522"/>
            <a:ext cx="2560957" cy="839866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FFCCCC"/>
                </a:solidFill>
                <a:effectLst/>
                <a:latin typeface="Comic Sans MS" pitchFamily="66" charset="0"/>
                <a:cs typeface="Times New Roman" pitchFamily="18" charset="0"/>
              </a:rPr>
              <a:t>e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 iterations.</a:t>
            </a:r>
            <a:endParaRPr lang="en-US" sz="24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7BBACD-F74C-4CC6-8242-DCE30183CC43}"/>
              </a:ext>
            </a:extLst>
          </p:cNvPr>
          <p:cNvCxnSpPr/>
          <p:nvPr/>
        </p:nvCxnSpPr>
        <p:spPr bwMode="auto">
          <a:xfrm>
            <a:off x="3711921" y="4735179"/>
            <a:ext cx="2088465" cy="0"/>
          </a:xfrm>
          <a:prstGeom prst="line">
            <a:avLst/>
          </a:prstGeom>
          <a:solidFill>
            <a:srgbClr val="CCFF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E142D24-26E8-4B28-8D8A-73520D5189AE}"/>
              </a:ext>
            </a:extLst>
          </p:cNvPr>
          <p:cNvSpPr/>
          <p:nvPr/>
        </p:nvSpPr>
        <p:spPr>
          <a:xfrm>
            <a:off x="633743" y="4805568"/>
            <a:ext cx="5708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(</a:t>
            </a:r>
            <a:r>
              <a:rPr lang="en-US" dirty="0" err="1"/>
              <a:t>int</a:t>
            </a:r>
            <a:r>
              <a:rPr lang="en-US" dirty="0"/>
              <a:t> m=0; m &lt;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 ; m++)</a:t>
            </a:r>
          </a:p>
          <a:p>
            <a:r>
              <a:rPr lang="en-US" dirty="0"/>
              <a:t>   </a:t>
            </a:r>
            <a:r>
              <a:rPr lang="en-US" dirty="0" err="1"/>
              <a:t>cout</a:t>
            </a:r>
            <a:r>
              <a:rPr lang="en-US" sz="1200" dirty="0"/>
              <a:t> </a:t>
            </a:r>
            <a:r>
              <a:rPr lang="en-US" dirty="0"/>
              <a:t>&lt;&lt;</a:t>
            </a:r>
            <a:r>
              <a:rPr lang="en-US" sz="1200" dirty="0"/>
              <a:t> </a:t>
            </a:r>
            <a:r>
              <a:rPr lang="en-US" dirty="0" err="1"/>
              <a:t>csmajors</a:t>
            </a:r>
            <a:r>
              <a:rPr lang="en-US" dirty="0"/>
              <a:t>[m]</a:t>
            </a:r>
            <a:r>
              <a:rPr lang="en-US" sz="1200" dirty="0"/>
              <a:t> </a:t>
            </a:r>
            <a:r>
              <a:rPr lang="en-US" dirty="0"/>
              <a:t>&lt;&lt;</a:t>
            </a:r>
            <a:r>
              <a:rPr lang="en-US" sz="1200" dirty="0"/>
              <a:t> </a:t>
            </a:r>
            <a:r>
              <a:rPr lang="en-US" dirty="0"/>
              <a:t>“ is still a nerd”;</a:t>
            </a:r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02F87DED-4F14-4F98-9911-D2ED0519879C}"/>
              </a:ext>
            </a:extLst>
          </p:cNvPr>
          <p:cNvSpPr txBox="1">
            <a:spLocks noChangeArrowheads="1"/>
          </p:cNvSpPr>
          <p:nvPr/>
        </p:nvSpPr>
        <p:spPr bwMode="auto">
          <a:xfrm rot="-2041161">
            <a:off x="4130408" y="6049235"/>
            <a:ext cx="1527982" cy="46166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O( </a:t>
            </a:r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US" sz="2400" baseline="300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FF0000"/>
                </a:solidFill>
              </a:rPr>
              <a:t>e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709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15" grpId="0"/>
      <p:bldP spid="580616" grpId="0"/>
      <p:bldP spid="18" grpId="0" animBg="1"/>
      <p:bldP spid="19" grpId="0" animBg="1"/>
      <p:bldP spid="19" grpId="1" animBg="1"/>
      <p:bldP spid="17" grpId="0" animBg="1"/>
      <p:bldP spid="17" grpId="1" animBg="1"/>
      <p:bldP spid="34" grpId="0" animBg="1"/>
      <p:bldP spid="38" grpId="0" animBg="1"/>
      <p:bldP spid="39" grpId="0" animBg="1"/>
      <p:bldP spid="40" grpId="0" animBg="1"/>
      <p:bldP spid="25" grpId="0"/>
      <p:bldP spid="22" grpId="0" animBg="1"/>
      <p:bldP spid="22" grpId="1" animBg="1"/>
      <p:bldP spid="22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9D8B1-8CD5-4493-A6A4-3E841CF09DC3}" type="slidenum">
              <a:rPr lang="en-US"/>
              <a:pPr/>
              <a:t>31</a:t>
            </a:fld>
            <a:endParaRPr lang="en-US"/>
          </a:p>
        </p:txBody>
      </p:sp>
      <p:sp>
        <p:nvSpPr>
          <p:cNvPr id="71782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600"/>
              <a:t>Find the Big-O Challenge, Part 3</a:t>
            </a:r>
          </a:p>
        </p:txBody>
      </p:sp>
      <p:sp>
        <p:nvSpPr>
          <p:cNvPr id="717829" name="Rectangle 5"/>
          <p:cNvSpPr>
            <a:spLocks noChangeArrowheads="1"/>
          </p:cNvSpPr>
          <p:nvPr/>
        </p:nvSpPr>
        <p:spPr bwMode="auto">
          <a:xfrm>
            <a:off x="466725" y="882650"/>
            <a:ext cx="4572000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void bar( int </a:t>
            </a:r>
            <a:r>
              <a:rPr lang="en-US" sz="1900">
                <a:solidFill>
                  <a:srgbClr val="FF0000"/>
                </a:solidFill>
              </a:rPr>
              <a:t>n</a:t>
            </a:r>
            <a:r>
              <a:rPr lang="en-US" sz="1900"/>
              <a:t>, int </a:t>
            </a:r>
            <a:r>
              <a:rPr lang="en-US" sz="1900">
                <a:solidFill>
                  <a:srgbClr val="FF0000"/>
                </a:solidFill>
              </a:rPr>
              <a:t>q</a:t>
            </a:r>
            <a:r>
              <a:rPr lang="en-US" sz="1900"/>
              <a:t> )</a:t>
            </a:r>
          </a:p>
          <a:p>
            <a:r>
              <a:rPr lang="en-US" sz="1900"/>
              <a:t>{</a:t>
            </a:r>
          </a:p>
          <a:p>
            <a:r>
              <a:rPr lang="en-US" sz="1900"/>
              <a:t>    for (int i=0 ; i &lt; </a:t>
            </a:r>
            <a:r>
              <a:rPr lang="en-US" sz="1900">
                <a:solidFill>
                  <a:srgbClr val="FF0000"/>
                </a:solidFill>
              </a:rPr>
              <a:t>n*n </a:t>
            </a:r>
            <a:r>
              <a:rPr lang="en-US" sz="1900"/>
              <a:t>; i++)</a:t>
            </a:r>
          </a:p>
          <a:p>
            <a:r>
              <a:rPr lang="en-US" sz="1900"/>
              <a:t>    {</a:t>
            </a:r>
          </a:p>
          <a:p>
            <a:r>
              <a:rPr lang="en-US" sz="1900"/>
              <a:t>         for (int j = 0; j &lt; </a:t>
            </a:r>
            <a:r>
              <a:rPr lang="en-US" sz="1900">
                <a:solidFill>
                  <a:srgbClr val="FF0000"/>
                </a:solidFill>
              </a:rPr>
              <a:t>q</a:t>
            </a:r>
            <a:r>
              <a:rPr lang="en-US" sz="1900"/>
              <a:t>; j++) </a:t>
            </a:r>
          </a:p>
          <a:p>
            <a:r>
              <a:rPr lang="en-US" sz="1900"/>
              <a:t>               cout &lt;&lt; “I love CS!”;</a:t>
            </a:r>
          </a:p>
          <a:p>
            <a:r>
              <a:rPr lang="en-US" sz="1900"/>
              <a:t>    }</a:t>
            </a:r>
          </a:p>
          <a:p>
            <a:r>
              <a:rPr lang="en-US" sz="1900"/>
              <a:t>}</a:t>
            </a:r>
          </a:p>
        </p:txBody>
      </p:sp>
      <p:sp>
        <p:nvSpPr>
          <p:cNvPr id="717830" name="Rectangle 6"/>
          <p:cNvSpPr>
            <a:spLocks noChangeArrowheads="1"/>
          </p:cNvSpPr>
          <p:nvPr/>
        </p:nvSpPr>
        <p:spPr bwMode="auto">
          <a:xfrm>
            <a:off x="430213" y="3471863"/>
            <a:ext cx="4572000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void bletch( int </a:t>
            </a:r>
            <a:r>
              <a:rPr lang="en-US" sz="1900">
                <a:solidFill>
                  <a:srgbClr val="FF0000"/>
                </a:solidFill>
              </a:rPr>
              <a:t>n</a:t>
            </a:r>
            <a:r>
              <a:rPr lang="en-US" sz="1900"/>
              <a:t>, int </a:t>
            </a:r>
            <a:r>
              <a:rPr lang="en-US" sz="1900">
                <a:solidFill>
                  <a:srgbClr val="FF0000"/>
                </a:solidFill>
              </a:rPr>
              <a:t>q</a:t>
            </a:r>
            <a:r>
              <a:rPr lang="en-US" sz="1900"/>
              <a:t> )</a:t>
            </a:r>
          </a:p>
          <a:p>
            <a:r>
              <a:rPr lang="en-US" sz="1900"/>
              <a:t>{</a:t>
            </a:r>
          </a:p>
          <a:p>
            <a:r>
              <a:rPr lang="en-US" sz="1900"/>
              <a:t>    for (int i=0 ; i &lt; </a:t>
            </a:r>
            <a:r>
              <a:rPr lang="en-US" sz="1900">
                <a:solidFill>
                  <a:srgbClr val="FF0000"/>
                </a:solidFill>
              </a:rPr>
              <a:t>n </a:t>
            </a:r>
            <a:r>
              <a:rPr lang="en-US" sz="1900"/>
              <a:t>; i++)</a:t>
            </a:r>
          </a:p>
          <a:p>
            <a:r>
              <a:rPr lang="en-US" sz="1900"/>
              <a:t>          cout &lt;&lt; “Muahahaha!”;</a:t>
            </a:r>
          </a:p>
          <a:p>
            <a:endParaRPr lang="en-US" sz="1900"/>
          </a:p>
          <a:p>
            <a:r>
              <a:rPr lang="en-US" sz="1900"/>
              <a:t>    for (int i=0 ; i &lt; </a:t>
            </a:r>
            <a:r>
              <a:rPr lang="en-US" sz="1900">
                <a:solidFill>
                  <a:srgbClr val="FF0000"/>
                </a:solidFill>
              </a:rPr>
              <a:t>q*q </a:t>
            </a:r>
            <a:r>
              <a:rPr lang="en-US" sz="1900"/>
              <a:t>; i++)</a:t>
            </a:r>
          </a:p>
          <a:p>
            <a:r>
              <a:rPr lang="en-US" sz="1900"/>
              <a:t>          cout &lt;&lt; “Vomit!”;</a:t>
            </a:r>
          </a:p>
          <a:p>
            <a:r>
              <a:rPr lang="en-US" sz="1900"/>
              <a:t>}</a:t>
            </a:r>
          </a:p>
        </p:txBody>
      </p:sp>
      <p:sp>
        <p:nvSpPr>
          <p:cNvPr id="717831" name="Rectangle 7"/>
          <p:cNvSpPr>
            <a:spLocks noChangeArrowheads="1"/>
          </p:cNvSpPr>
          <p:nvPr/>
        </p:nvSpPr>
        <p:spPr bwMode="auto">
          <a:xfrm>
            <a:off x="4527550" y="3465513"/>
            <a:ext cx="457200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 dirty="0"/>
              <a:t>void barf( </a:t>
            </a:r>
            <a:r>
              <a:rPr lang="en-US" sz="1900" dirty="0" err="1"/>
              <a:t>int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FF0000"/>
                </a:solidFill>
              </a:rPr>
              <a:t>n</a:t>
            </a:r>
            <a:r>
              <a:rPr lang="en-US" sz="1900" dirty="0"/>
              <a:t>, </a:t>
            </a:r>
            <a:r>
              <a:rPr lang="en-US" sz="1900" dirty="0" err="1"/>
              <a:t>int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FF0000"/>
                </a:solidFill>
              </a:rPr>
              <a:t>q</a:t>
            </a:r>
            <a:r>
              <a:rPr lang="en-US" sz="1900" dirty="0"/>
              <a:t> )</a:t>
            </a:r>
          </a:p>
          <a:p>
            <a:r>
              <a:rPr lang="en-US" sz="1200" b="1" dirty="0"/>
              <a:t>{</a:t>
            </a:r>
          </a:p>
          <a:p>
            <a:r>
              <a:rPr lang="en-US" sz="1900" dirty="0"/>
              <a:t>    for (</a:t>
            </a:r>
            <a:r>
              <a:rPr lang="en-US" sz="1900" dirty="0" err="1"/>
              <a:t>int</a:t>
            </a:r>
            <a:r>
              <a:rPr lang="en-US" sz="1900" dirty="0"/>
              <a:t> </a:t>
            </a:r>
            <a:r>
              <a:rPr lang="en-US" sz="1900" dirty="0" err="1"/>
              <a:t>i</a:t>
            </a:r>
            <a:r>
              <a:rPr lang="en-US" sz="1900" dirty="0"/>
              <a:t>=0 ; </a:t>
            </a:r>
            <a:r>
              <a:rPr lang="en-US" sz="1900" dirty="0" err="1"/>
              <a:t>i</a:t>
            </a:r>
            <a:r>
              <a:rPr lang="en-US" sz="1900" dirty="0"/>
              <a:t> &lt; </a:t>
            </a:r>
            <a:r>
              <a:rPr lang="en-US" sz="1900" dirty="0">
                <a:solidFill>
                  <a:srgbClr val="FF0000"/>
                </a:solidFill>
              </a:rPr>
              <a:t>n </a:t>
            </a:r>
            <a:r>
              <a:rPr lang="en-US" sz="1900" dirty="0"/>
              <a:t>; </a:t>
            </a:r>
            <a:r>
              <a:rPr lang="en-US" sz="1900" dirty="0" err="1"/>
              <a:t>i</a:t>
            </a:r>
            <a:r>
              <a:rPr lang="en-US" sz="1900" dirty="0"/>
              <a:t>++)</a:t>
            </a:r>
          </a:p>
          <a:p>
            <a:r>
              <a:rPr lang="en-US" sz="1200" b="1" dirty="0"/>
              <a:t>    {</a:t>
            </a:r>
          </a:p>
          <a:p>
            <a:r>
              <a:rPr lang="en-US" sz="1900" dirty="0"/>
              <a:t>         if (</a:t>
            </a:r>
            <a:r>
              <a:rPr lang="en-US" sz="1900" dirty="0" err="1"/>
              <a:t>i</a:t>
            </a:r>
            <a:r>
              <a:rPr lang="en-US" sz="1900" dirty="0"/>
              <a:t> == n/2)</a:t>
            </a:r>
          </a:p>
          <a:p>
            <a:r>
              <a:rPr lang="en-US" sz="1200" b="1" dirty="0"/>
              <a:t>         {</a:t>
            </a:r>
          </a:p>
          <a:p>
            <a:r>
              <a:rPr lang="en-US" sz="1900" dirty="0"/>
              <a:t>               for ( </a:t>
            </a:r>
            <a:r>
              <a:rPr lang="en-US" sz="1900" dirty="0" err="1"/>
              <a:t>int</a:t>
            </a:r>
            <a:r>
              <a:rPr lang="en-US" sz="1900" dirty="0"/>
              <a:t> k = 0; k &lt; </a:t>
            </a:r>
            <a:r>
              <a:rPr lang="en-US" sz="1900" dirty="0">
                <a:solidFill>
                  <a:srgbClr val="FF0000"/>
                </a:solidFill>
              </a:rPr>
              <a:t>q</a:t>
            </a:r>
            <a:r>
              <a:rPr lang="en-US" sz="1900" dirty="0"/>
              <a:t>; k++ ) </a:t>
            </a:r>
          </a:p>
          <a:p>
            <a:r>
              <a:rPr lang="en-US" sz="1900" dirty="0"/>
              <a:t>                   </a:t>
            </a:r>
            <a:r>
              <a:rPr lang="en-US" sz="1900" dirty="0" err="1"/>
              <a:t>cout</a:t>
            </a:r>
            <a:r>
              <a:rPr lang="en-US" sz="1900" dirty="0"/>
              <a:t> &lt;&lt; “</a:t>
            </a:r>
            <a:r>
              <a:rPr lang="en-US" sz="1900" dirty="0" err="1"/>
              <a:t>Muahahaha</a:t>
            </a:r>
            <a:r>
              <a:rPr lang="en-US" sz="1900" dirty="0"/>
              <a:t>!”;</a:t>
            </a:r>
          </a:p>
          <a:p>
            <a:r>
              <a:rPr lang="en-US" sz="1200" b="1" dirty="0"/>
              <a:t>         } </a:t>
            </a:r>
          </a:p>
          <a:p>
            <a:r>
              <a:rPr lang="en-US" sz="1900" dirty="0"/>
              <a:t>        else</a:t>
            </a:r>
          </a:p>
          <a:p>
            <a:r>
              <a:rPr lang="en-US" sz="1900" dirty="0"/>
              <a:t>             </a:t>
            </a:r>
            <a:r>
              <a:rPr lang="en-US" sz="1900" dirty="0" err="1"/>
              <a:t>cout</a:t>
            </a:r>
            <a:r>
              <a:rPr lang="en-US" sz="1900" dirty="0"/>
              <a:t> &lt;&lt; “Burp!”;</a:t>
            </a:r>
          </a:p>
          <a:p>
            <a:r>
              <a:rPr lang="en-US" sz="1200" b="1" dirty="0"/>
              <a:t>    }</a:t>
            </a:r>
          </a:p>
          <a:p>
            <a:r>
              <a:rPr lang="en-US" sz="1200" b="1" dirty="0"/>
              <a:t>}</a:t>
            </a:r>
          </a:p>
        </p:txBody>
      </p:sp>
      <p:sp>
        <p:nvSpPr>
          <p:cNvPr id="717832" name="Rectangle 8"/>
          <p:cNvSpPr>
            <a:spLocks noChangeArrowheads="1"/>
          </p:cNvSpPr>
          <p:nvPr/>
        </p:nvSpPr>
        <p:spPr bwMode="auto">
          <a:xfrm>
            <a:off x="4572000" y="887413"/>
            <a:ext cx="4572000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void burp( </a:t>
            </a:r>
            <a:r>
              <a:rPr lang="en-US" sz="1900" dirty="0" err="1"/>
              <a:t>int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FF0000"/>
                </a:solidFill>
              </a:rPr>
              <a:t>n </a:t>
            </a:r>
            <a:r>
              <a:rPr lang="en-US" sz="1900" dirty="0"/>
              <a:t>)</a:t>
            </a:r>
          </a:p>
          <a:p>
            <a:r>
              <a:rPr lang="en-US" sz="1900" dirty="0"/>
              <a:t>{</a:t>
            </a:r>
          </a:p>
          <a:p>
            <a:r>
              <a:rPr lang="en-US" sz="1900" dirty="0"/>
              <a:t>    for (</a:t>
            </a:r>
            <a:r>
              <a:rPr lang="en-US" sz="1900" dirty="0" err="1"/>
              <a:t>int</a:t>
            </a:r>
            <a:r>
              <a:rPr lang="en-US" sz="1900" dirty="0"/>
              <a:t> </a:t>
            </a:r>
            <a:r>
              <a:rPr lang="en-US" sz="1900" dirty="0" err="1"/>
              <a:t>i</a:t>
            </a:r>
            <a:r>
              <a:rPr lang="en-US" sz="1900" dirty="0"/>
              <a:t>=0 ; </a:t>
            </a:r>
            <a:r>
              <a:rPr lang="en-US" sz="1900" dirty="0" err="1"/>
              <a:t>i</a:t>
            </a:r>
            <a:r>
              <a:rPr lang="en-US" sz="1900" dirty="0"/>
              <a:t> &lt; </a:t>
            </a:r>
            <a:r>
              <a:rPr lang="en-US" sz="1900" dirty="0">
                <a:solidFill>
                  <a:srgbClr val="FF0000"/>
                </a:solidFill>
              </a:rPr>
              <a:t>n </a:t>
            </a:r>
            <a:r>
              <a:rPr lang="en-US" sz="1900" dirty="0"/>
              <a:t>; </a:t>
            </a:r>
            <a:r>
              <a:rPr lang="en-US" sz="1900" dirty="0" err="1"/>
              <a:t>i</a:t>
            </a:r>
            <a:r>
              <a:rPr lang="en-US" sz="1900" dirty="0"/>
              <a:t>++)</a:t>
            </a:r>
          </a:p>
          <a:p>
            <a:r>
              <a:rPr lang="en-US" sz="1900" dirty="0"/>
              <a:t>          </a:t>
            </a:r>
            <a:r>
              <a:rPr lang="en-US" sz="1900" dirty="0" err="1"/>
              <a:t>cout</a:t>
            </a:r>
            <a:r>
              <a:rPr lang="en-US" sz="1900" dirty="0"/>
              <a:t> &lt;&lt; “</a:t>
            </a:r>
            <a:r>
              <a:rPr lang="en-US" sz="1900" dirty="0" err="1"/>
              <a:t>Muahahaha</a:t>
            </a:r>
            <a:r>
              <a:rPr lang="en-US" sz="1900" dirty="0"/>
              <a:t>!”;</a:t>
            </a:r>
          </a:p>
          <a:p>
            <a:endParaRPr lang="en-US" sz="1900" dirty="0"/>
          </a:p>
          <a:p>
            <a:r>
              <a:rPr lang="en-US" sz="1900" dirty="0"/>
              <a:t>    for (</a:t>
            </a:r>
            <a:r>
              <a:rPr lang="en-US" sz="1900" dirty="0" err="1"/>
              <a:t>int</a:t>
            </a:r>
            <a:r>
              <a:rPr lang="en-US" sz="1900" dirty="0"/>
              <a:t> </a:t>
            </a:r>
            <a:r>
              <a:rPr lang="en-US" sz="1900" dirty="0" err="1"/>
              <a:t>i</a:t>
            </a:r>
            <a:r>
              <a:rPr lang="en-US" sz="1900" dirty="0"/>
              <a:t>=0 ; </a:t>
            </a:r>
            <a:r>
              <a:rPr lang="en-US" sz="1900" dirty="0" err="1"/>
              <a:t>i</a:t>
            </a:r>
            <a:r>
              <a:rPr lang="en-US" sz="1900" dirty="0"/>
              <a:t> &lt; </a:t>
            </a:r>
            <a:r>
              <a:rPr lang="en-US" sz="1900" dirty="0">
                <a:solidFill>
                  <a:srgbClr val="FF0000"/>
                </a:solidFill>
              </a:rPr>
              <a:t>n*n </a:t>
            </a:r>
            <a:r>
              <a:rPr lang="en-US" sz="1900" dirty="0"/>
              <a:t>; </a:t>
            </a:r>
            <a:r>
              <a:rPr lang="en-US" sz="1900" dirty="0" err="1"/>
              <a:t>i</a:t>
            </a:r>
            <a:r>
              <a:rPr lang="en-US" sz="1900" dirty="0"/>
              <a:t>++)</a:t>
            </a:r>
          </a:p>
          <a:p>
            <a:r>
              <a:rPr lang="en-US" sz="1900" dirty="0"/>
              <a:t>          </a:t>
            </a:r>
            <a:r>
              <a:rPr lang="en-US" sz="1900" dirty="0" err="1"/>
              <a:t>cout</a:t>
            </a:r>
            <a:r>
              <a:rPr lang="en-US" sz="1900" dirty="0"/>
              <a:t> &lt;&lt; “Vomit!”;</a:t>
            </a:r>
          </a:p>
          <a:p>
            <a:r>
              <a:rPr lang="en-US" sz="1900" dirty="0"/>
              <a:t>}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A3AAB73-5998-4A45-A916-3180B0671613}"/>
              </a:ext>
            </a:extLst>
          </p:cNvPr>
          <p:cNvSpPr/>
          <p:nvPr/>
        </p:nvSpPr>
        <p:spPr bwMode="auto">
          <a:xfrm rot="1940090">
            <a:off x="1659777" y="2308964"/>
            <a:ext cx="3404073" cy="15953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We perform 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Comic Sans MS" pitchFamily="66" charset="0"/>
                <a:cs typeface="Times New Roman" pitchFamily="18" charset="0"/>
              </a:rPr>
              <a:t>n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 outer</a:t>
            </a:r>
            <a:b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iterations.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0474A16-124E-4A67-91EF-5176F8A729B1}"/>
              </a:ext>
            </a:extLst>
          </p:cNvPr>
          <p:cNvSpPr/>
          <p:nvPr/>
        </p:nvSpPr>
        <p:spPr bwMode="auto">
          <a:xfrm rot="20481406">
            <a:off x="1758213" y="4263078"/>
            <a:ext cx="3557254" cy="179611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And the one time when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Comic Sans MS" pitchFamily="66" charset="0"/>
                <a:cs typeface="Times New Roman" pitchFamily="18" charset="0"/>
              </a:rPr>
              <a:t>i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is equal to 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Comic Sans MS" pitchFamily="66" charset="0"/>
                <a:cs typeface="Times New Roman" pitchFamily="18" charset="0"/>
              </a:rPr>
              <a:t>n/2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9DEADF-52CB-4557-A269-AE418D7630BF}"/>
              </a:ext>
            </a:extLst>
          </p:cNvPr>
          <p:cNvGrpSpPr/>
          <p:nvPr/>
        </p:nvGrpSpPr>
        <p:grpSpPr>
          <a:xfrm>
            <a:off x="7185876" y="2955289"/>
            <a:ext cx="2079834" cy="1977715"/>
            <a:chOff x="7185876" y="2955289"/>
            <a:chExt cx="2079834" cy="1977715"/>
          </a:xfrm>
        </p:grpSpPr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662C05DD-DF3D-41B6-AAAC-7E28988D1824}"/>
                </a:ext>
              </a:extLst>
            </p:cNvPr>
            <p:cNvSpPr/>
            <p:nvPr/>
          </p:nvSpPr>
          <p:spPr bwMode="auto">
            <a:xfrm rot="16689127">
              <a:off x="7236935" y="2904230"/>
              <a:ext cx="1977715" cy="2079834"/>
            </a:xfrm>
            <a:prstGeom prst="leftArrow">
              <a:avLst>
                <a:gd name="adj1" fmla="val 69083"/>
                <a:gd name="adj2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F64EFF7-177C-4767-A606-7B3764A63469}"/>
                </a:ext>
              </a:extLst>
            </p:cNvPr>
            <p:cNvSpPr/>
            <p:nvPr/>
          </p:nvSpPr>
          <p:spPr>
            <a:xfrm rot="427981">
              <a:off x="7412054" y="3054172"/>
              <a:ext cx="177898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…we run this inner loop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which has </a:t>
              </a:r>
              <a:r>
                <a:rPr lang="en-US" dirty="0">
                  <a:solidFill>
                    <a:srgbClr val="FFC000"/>
                  </a:solidFill>
                </a:rPr>
                <a:t>q</a:t>
              </a:r>
              <a:r>
                <a:rPr lang="en-US" dirty="0">
                  <a:solidFill>
                    <a:schemeClr val="bg1"/>
                  </a:solidFill>
                </a:rPr>
                <a:t> iterations.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88438EC-7305-4456-B3DB-FEEC87CFF3FF}"/>
              </a:ext>
            </a:extLst>
          </p:cNvPr>
          <p:cNvGrpSpPr/>
          <p:nvPr/>
        </p:nvGrpSpPr>
        <p:grpSpPr>
          <a:xfrm rot="21087779">
            <a:off x="4704835" y="1500553"/>
            <a:ext cx="2519718" cy="1977715"/>
            <a:chOff x="4844392" y="1341169"/>
            <a:chExt cx="2519718" cy="1977715"/>
          </a:xfrm>
        </p:grpSpPr>
        <p:sp>
          <p:nvSpPr>
            <p:cNvPr id="15" name="Arrow: Left 14">
              <a:extLst>
                <a:ext uri="{FF2B5EF4-FFF2-40B4-BE49-F238E27FC236}">
                  <a16:creationId xmlns:a16="http://schemas.microsoft.com/office/drawing/2014/main" id="{A94B785C-8D8C-4804-A9D5-D0B245717259}"/>
                </a:ext>
              </a:extLst>
            </p:cNvPr>
            <p:cNvSpPr/>
            <p:nvPr/>
          </p:nvSpPr>
          <p:spPr bwMode="auto">
            <a:xfrm rot="16689127">
              <a:off x="5115393" y="1070168"/>
              <a:ext cx="1977715" cy="2519718"/>
            </a:xfrm>
            <a:prstGeom prst="leftArrow">
              <a:avLst>
                <a:gd name="adj1" fmla="val 69083"/>
                <a:gd name="adj2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2FF6CB-D7F2-4DBE-B632-F85DBBB24539}"/>
                </a:ext>
              </a:extLst>
            </p:cNvPr>
            <p:cNvSpPr/>
            <p:nvPr/>
          </p:nvSpPr>
          <p:spPr>
            <a:xfrm rot="467736">
              <a:off x="5111891" y="1385789"/>
              <a:ext cx="2040788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So </a:t>
              </a:r>
              <a:r>
                <a:rPr lang="en-US" dirty="0">
                  <a:solidFill>
                    <a:srgbClr val="FFC000"/>
                  </a:solidFill>
                </a:rPr>
                <a:t>n </a:t>
              </a:r>
              <a:r>
                <a:rPr lang="en-US" dirty="0">
                  <a:solidFill>
                    <a:schemeClr val="bg1"/>
                  </a:solidFill>
                </a:rPr>
                <a:t>iterations plus a one-time run of </a:t>
              </a:r>
              <a:r>
                <a:rPr lang="en-US" dirty="0">
                  <a:solidFill>
                    <a:srgbClr val="FFC000"/>
                  </a:solidFill>
                </a:rPr>
                <a:t>q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iterations: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O(</a:t>
              </a:r>
              <a:r>
                <a:rPr lang="en-US" dirty="0">
                  <a:solidFill>
                    <a:srgbClr val="FFC000"/>
                  </a:solidFill>
                </a:rPr>
                <a:t>n</a:t>
              </a:r>
              <a:r>
                <a:rPr lang="en-US" dirty="0">
                  <a:solidFill>
                    <a:schemeClr val="bg1"/>
                  </a:solidFill>
                </a:rPr>
                <a:t> +</a:t>
              </a:r>
              <a:r>
                <a:rPr lang="en-US" dirty="0">
                  <a:solidFill>
                    <a:srgbClr val="FFC000"/>
                  </a:solidFill>
                </a:rPr>
                <a:t> q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29" grpId="0"/>
      <p:bldP spid="717830" grpId="0"/>
      <p:bldP spid="717831" grpId="0"/>
      <p:bldP spid="717832" grpId="0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8DAB2-7773-4ECD-BFC6-6F2F2B411F54}" type="slidenum">
              <a:rPr lang="en-US"/>
              <a:pPr/>
              <a:t>32</a:t>
            </a:fld>
            <a:endParaRPr lang="en-US"/>
          </a:p>
        </p:txBody>
      </p:sp>
      <p:sp>
        <p:nvSpPr>
          <p:cNvPr id="724994" name="Title 1"/>
          <p:cNvSpPr>
            <a:spLocks noGrp="1"/>
          </p:cNvSpPr>
          <p:nvPr>
            <p:ph type="title" idx="4294967295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/>
              <a:t>The STL and Big-O</a:t>
            </a:r>
          </a:p>
        </p:txBody>
      </p:sp>
      <p:sp>
        <p:nvSpPr>
          <p:cNvPr id="724995" name="TextBox 3"/>
          <p:cNvSpPr txBox="1">
            <a:spLocks noChangeArrowheads="1"/>
          </p:cNvSpPr>
          <p:nvPr/>
        </p:nvSpPr>
        <p:spPr bwMode="auto">
          <a:xfrm>
            <a:off x="241300" y="822325"/>
            <a:ext cx="86868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100">
                <a:latin typeface="Comic Sans MS" pitchFamily="66" charset="0"/>
              </a:rPr>
              <a:t>Remember the STL - </a:t>
            </a:r>
            <a:r>
              <a:rPr lang="en-US" sz="2100">
                <a:solidFill>
                  <a:srgbClr val="7030A0"/>
                </a:solidFill>
                <a:latin typeface="Comic Sans MS" pitchFamily="66" charset="0"/>
              </a:rPr>
              <a:t>stacks</a:t>
            </a:r>
            <a:r>
              <a:rPr lang="en-US" sz="2100">
                <a:latin typeface="Comic Sans MS" pitchFamily="66" charset="0"/>
              </a:rPr>
              <a:t>, </a:t>
            </a:r>
            <a:r>
              <a:rPr lang="en-US" sz="2100">
                <a:solidFill>
                  <a:srgbClr val="7030A0"/>
                </a:solidFill>
                <a:latin typeface="Comic Sans MS" pitchFamily="66" charset="0"/>
              </a:rPr>
              <a:t>queues</a:t>
            </a:r>
            <a:r>
              <a:rPr lang="en-US" sz="2100">
                <a:latin typeface="Comic Sans MS" pitchFamily="66" charset="0"/>
              </a:rPr>
              <a:t>, </a:t>
            </a:r>
            <a:r>
              <a:rPr lang="en-US" sz="2100">
                <a:solidFill>
                  <a:srgbClr val="7030A0"/>
                </a:solidFill>
                <a:latin typeface="Comic Sans MS" pitchFamily="66" charset="0"/>
              </a:rPr>
              <a:t>sets</a:t>
            </a:r>
            <a:r>
              <a:rPr lang="en-US" sz="2100">
                <a:latin typeface="Comic Sans MS" pitchFamily="66" charset="0"/>
              </a:rPr>
              <a:t>, </a:t>
            </a:r>
            <a:r>
              <a:rPr lang="en-US" sz="2100">
                <a:solidFill>
                  <a:srgbClr val="7030A0"/>
                </a:solidFill>
                <a:latin typeface="Comic Sans MS" pitchFamily="66" charset="0"/>
              </a:rPr>
              <a:t>vectors</a:t>
            </a:r>
            <a:r>
              <a:rPr lang="en-US" sz="2100">
                <a:latin typeface="Comic Sans MS" pitchFamily="66" charset="0"/>
              </a:rPr>
              <a:t>, </a:t>
            </a:r>
            <a:r>
              <a:rPr lang="en-US" sz="2100">
                <a:solidFill>
                  <a:srgbClr val="7030A0"/>
                </a:solidFill>
                <a:latin typeface="Comic Sans MS" pitchFamily="66" charset="0"/>
              </a:rPr>
              <a:t>lists</a:t>
            </a:r>
            <a:r>
              <a:rPr lang="en-US" sz="2100">
                <a:latin typeface="Comic Sans MS" pitchFamily="66" charset="0"/>
              </a:rPr>
              <a:t> and </a:t>
            </a:r>
            <a:r>
              <a:rPr lang="en-US" sz="2100">
                <a:solidFill>
                  <a:srgbClr val="7030A0"/>
                </a:solidFill>
                <a:latin typeface="Comic Sans MS" pitchFamily="66" charset="0"/>
              </a:rPr>
              <a:t>maps</a:t>
            </a:r>
            <a:r>
              <a:rPr lang="en-US" sz="2100">
                <a:latin typeface="Comic Sans MS" pitchFamily="66" charset="0"/>
              </a:rPr>
              <a:t>?</a:t>
            </a:r>
          </a:p>
        </p:txBody>
      </p:sp>
      <p:sp>
        <p:nvSpPr>
          <p:cNvPr id="3076" name="TextBox 4"/>
          <p:cNvSpPr txBox="1">
            <a:spLocks noChangeArrowheads="1"/>
          </p:cNvSpPr>
          <p:nvPr/>
        </p:nvSpPr>
        <p:spPr bwMode="auto">
          <a:xfrm>
            <a:off x="163513" y="1300163"/>
            <a:ext cx="86868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100">
                <a:latin typeface="Comic Sans MS" pitchFamily="66" charset="0"/>
              </a:rPr>
              <a:t>Well, these classes use </a:t>
            </a:r>
            <a:r>
              <a:rPr lang="en-US" sz="2100">
                <a:solidFill>
                  <a:srgbClr val="6600CC"/>
                </a:solidFill>
                <a:latin typeface="Comic Sans MS" pitchFamily="66" charset="0"/>
              </a:rPr>
              <a:t>algorithms</a:t>
            </a:r>
            <a:r>
              <a:rPr lang="en-US" sz="2100">
                <a:latin typeface="Comic Sans MS" pitchFamily="66" charset="0"/>
              </a:rPr>
              <a:t> to get things done…</a:t>
            </a:r>
          </a:p>
        </p:txBody>
      </p:sp>
      <p:sp>
        <p:nvSpPr>
          <p:cNvPr id="3077" name="TextBox 5"/>
          <p:cNvSpPr txBox="1">
            <a:spLocks noChangeArrowheads="1"/>
          </p:cNvSpPr>
          <p:nvPr/>
        </p:nvSpPr>
        <p:spPr bwMode="auto">
          <a:xfrm>
            <a:off x="152400" y="1765300"/>
            <a:ext cx="86868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100">
                <a:latin typeface="Comic Sans MS" pitchFamily="66" charset="0"/>
              </a:rPr>
              <a:t>And these </a:t>
            </a:r>
            <a:r>
              <a:rPr lang="en-US" sz="2100">
                <a:solidFill>
                  <a:srgbClr val="6600CC"/>
                </a:solidFill>
                <a:latin typeface="Comic Sans MS" pitchFamily="66" charset="0"/>
              </a:rPr>
              <a:t>algorithms</a:t>
            </a:r>
            <a:r>
              <a:rPr lang="en-US" sz="2100">
                <a:latin typeface="Comic Sans MS" pitchFamily="66" charset="0"/>
              </a:rPr>
              <a:t> have Big-Os too!</a:t>
            </a:r>
          </a:p>
        </p:txBody>
      </p:sp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220663" y="2457450"/>
            <a:ext cx="4214812" cy="3397250"/>
          </a:xfrm>
          <a:prstGeom prst="rect">
            <a:avLst/>
          </a:prstGeom>
          <a:solidFill>
            <a:srgbClr val="FEF3C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1800">
                <a:latin typeface="Comic Sans MS" pitchFamily="66" charset="0"/>
                <a:cs typeface="Courier New" pitchFamily="49" charset="0"/>
              </a:rPr>
              <a:t>void inDict(</a:t>
            </a:r>
            <a:r>
              <a:rPr lang="en-US" sz="1800">
                <a:solidFill>
                  <a:srgbClr val="6600CC"/>
                </a:solidFill>
                <a:latin typeface="Comic Sans MS" pitchFamily="66" charset="0"/>
                <a:cs typeface="Courier New" pitchFamily="49" charset="0"/>
              </a:rPr>
              <a:t>set</a:t>
            </a:r>
            <a:r>
              <a:rPr lang="en-US" sz="1800">
                <a:latin typeface="Comic Sans MS" pitchFamily="66" charset="0"/>
                <a:cs typeface="Courier New" pitchFamily="49" charset="0"/>
              </a:rPr>
              <a:t>&lt;string&gt; &amp; d, string w) </a:t>
            </a:r>
          </a:p>
          <a:p>
            <a:r>
              <a:rPr lang="en-US" sz="1800">
                <a:latin typeface="Comic Sans MS" pitchFamily="66" charset="0"/>
                <a:cs typeface="Courier New" pitchFamily="49" charset="0"/>
              </a:rPr>
              <a:t>{</a:t>
            </a:r>
          </a:p>
          <a:p>
            <a:endParaRPr lang="en-US" sz="1800">
              <a:latin typeface="Comic Sans MS" pitchFamily="66" charset="0"/>
              <a:cs typeface="Courier New" pitchFamily="49" charset="0"/>
            </a:endParaRPr>
          </a:p>
          <a:p>
            <a:endParaRPr lang="en-US" sz="1800">
              <a:latin typeface="Comic Sans MS" pitchFamily="66" charset="0"/>
              <a:cs typeface="Courier New" pitchFamily="49" charset="0"/>
            </a:endParaRPr>
          </a:p>
          <a:p>
            <a:r>
              <a:rPr lang="en-US" sz="1800">
                <a:latin typeface="Comic Sans MS" pitchFamily="66" charset="0"/>
                <a:cs typeface="Courier New" pitchFamily="49" charset="0"/>
              </a:rPr>
              <a:t>}</a:t>
            </a:r>
          </a:p>
          <a:p>
            <a:endParaRPr lang="en-US" sz="1800">
              <a:latin typeface="Comic Sans MS" pitchFamily="66" charset="0"/>
              <a:cs typeface="Courier New" pitchFamily="49" charset="0"/>
            </a:endParaRPr>
          </a:p>
          <a:p>
            <a:r>
              <a:rPr lang="en-US" sz="1800">
                <a:latin typeface="Comic Sans MS" pitchFamily="66" charset="0"/>
                <a:cs typeface="Courier New" pitchFamily="49" charset="0"/>
              </a:rPr>
              <a:t>void otherFunc(</a:t>
            </a:r>
            <a:r>
              <a:rPr lang="en-US" sz="1800">
                <a:solidFill>
                  <a:srgbClr val="6600CC"/>
                </a:solidFill>
                <a:latin typeface="Comic Sans MS" pitchFamily="66" charset="0"/>
                <a:cs typeface="Courier New" pitchFamily="49" charset="0"/>
              </a:rPr>
              <a:t>vector</a:t>
            </a:r>
            <a:r>
              <a:rPr lang="en-US" sz="1800">
                <a:latin typeface="Comic Sans MS" pitchFamily="66" charset="0"/>
                <a:cs typeface="Courier New" pitchFamily="49" charset="0"/>
              </a:rPr>
              <a:t>&lt;int&gt; &amp; vec)</a:t>
            </a:r>
          </a:p>
          <a:p>
            <a:r>
              <a:rPr lang="en-US" sz="1800">
                <a:latin typeface="Comic Sans MS" pitchFamily="66" charset="0"/>
                <a:cs typeface="Courier New" pitchFamily="49" charset="0"/>
              </a:rPr>
              <a:t>{</a:t>
            </a:r>
          </a:p>
          <a:p>
            <a:endParaRPr lang="en-US" sz="1800">
              <a:latin typeface="Comic Sans MS" pitchFamily="66" charset="0"/>
              <a:cs typeface="Courier New" pitchFamily="49" charset="0"/>
            </a:endParaRPr>
          </a:p>
          <a:p>
            <a:endParaRPr lang="en-US" sz="1800">
              <a:latin typeface="Comic Sans MS" pitchFamily="66" charset="0"/>
              <a:cs typeface="Courier New" pitchFamily="49" charset="0"/>
            </a:endParaRPr>
          </a:p>
          <a:p>
            <a:endParaRPr lang="en-US" sz="1800">
              <a:latin typeface="Comic Sans MS" pitchFamily="66" charset="0"/>
              <a:cs typeface="Courier New" pitchFamily="49" charset="0"/>
            </a:endParaRPr>
          </a:p>
          <a:p>
            <a:r>
              <a:rPr lang="en-US" sz="1800">
                <a:latin typeface="Comic Sans MS" pitchFamily="66" charset="0"/>
                <a:cs typeface="Courier New" pitchFamily="49" charset="0"/>
              </a:rPr>
              <a:t>}</a:t>
            </a:r>
          </a:p>
        </p:txBody>
      </p:sp>
      <p:sp>
        <p:nvSpPr>
          <p:cNvPr id="2" name="TextBox 5"/>
          <p:cNvSpPr txBox="1">
            <a:spLocks noChangeArrowheads="1"/>
          </p:cNvSpPr>
          <p:nvPr/>
        </p:nvSpPr>
        <p:spPr bwMode="auto">
          <a:xfrm>
            <a:off x="4627563" y="2433638"/>
            <a:ext cx="4360862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100">
                <a:latin typeface="Comic Sans MS" pitchFamily="66" charset="0"/>
              </a:rPr>
              <a:t>For example, if we want to </a:t>
            </a:r>
            <a:r>
              <a:rPr lang="en-US" sz="2100">
                <a:solidFill>
                  <a:srgbClr val="6600CC"/>
                </a:solidFill>
                <a:latin typeface="Comic Sans MS" pitchFamily="66" charset="0"/>
              </a:rPr>
              <a:t>search</a:t>
            </a:r>
            <a:r>
              <a:rPr lang="en-US" sz="2100">
                <a:latin typeface="Comic Sans MS" pitchFamily="66" charset="0"/>
              </a:rPr>
              <a:t> for a word in a </a:t>
            </a:r>
            <a:r>
              <a:rPr lang="en-US" sz="2100">
                <a:solidFill>
                  <a:srgbClr val="6600CC"/>
                </a:solidFill>
                <a:latin typeface="Comic Sans MS" pitchFamily="66" charset="0"/>
              </a:rPr>
              <a:t>set</a:t>
            </a:r>
            <a:r>
              <a:rPr lang="en-US" sz="2100">
                <a:latin typeface="Comic Sans MS" pitchFamily="66" charset="0"/>
              </a:rPr>
              <a:t> that contains </a:t>
            </a:r>
            <a:r>
              <a:rPr lang="en-US" sz="2100">
                <a:solidFill>
                  <a:srgbClr val="FF0000"/>
                </a:solidFill>
                <a:latin typeface="Comic Sans MS" pitchFamily="66" charset="0"/>
              </a:rPr>
              <a:t>n</a:t>
            </a:r>
            <a:r>
              <a:rPr lang="en-US" sz="2100">
                <a:latin typeface="Comic Sans MS" pitchFamily="66" charset="0"/>
              </a:rPr>
              <a:t> </a:t>
            </a:r>
            <a:r>
              <a:rPr lang="en-US" sz="2100">
                <a:solidFill>
                  <a:srgbClr val="FF0000"/>
                </a:solidFill>
                <a:latin typeface="Comic Sans MS" pitchFamily="66" charset="0"/>
              </a:rPr>
              <a:t>words </a:t>
            </a:r>
            <a:r>
              <a:rPr lang="en-US" sz="2100">
                <a:latin typeface="Comic Sans MS" pitchFamily="66" charset="0"/>
              </a:rPr>
              <a:t>(a dictionary), </a:t>
            </a:r>
            <a:br>
              <a:rPr lang="en-US" sz="2100">
                <a:latin typeface="Comic Sans MS" pitchFamily="66" charset="0"/>
              </a:rPr>
            </a:br>
            <a:r>
              <a:rPr lang="en-US" sz="2100">
                <a:latin typeface="Comic Sans MS" pitchFamily="66" charset="0"/>
              </a:rPr>
              <a:t>it requires </a:t>
            </a:r>
            <a:r>
              <a:rPr lang="en-US" sz="2100">
                <a:solidFill>
                  <a:srgbClr val="FF0000"/>
                </a:solidFill>
                <a:latin typeface="Comic Sans MS" pitchFamily="66" charset="0"/>
              </a:rPr>
              <a:t>O( log</a:t>
            </a:r>
            <a:r>
              <a:rPr lang="en-US" sz="2100" b="1" baseline="-25000">
                <a:solidFill>
                  <a:srgbClr val="FF0000"/>
                </a:solidFill>
                <a:latin typeface="Comic Sans MS" pitchFamily="66" charset="0"/>
              </a:rPr>
              <a:t>2</a:t>
            </a:r>
            <a:r>
              <a:rPr lang="en-US" sz="2100">
                <a:solidFill>
                  <a:srgbClr val="FF0000"/>
                </a:solidFill>
                <a:latin typeface="Comic Sans MS" pitchFamily="66" charset="0"/>
              </a:rPr>
              <a:t>(n) )</a:t>
            </a:r>
            <a:r>
              <a:rPr lang="en-US" sz="2100">
                <a:latin typeface="Comic Sans MS" pitchFamily="66" charset="0"/>
              </a:rPr>
              <a:t> steps!</a:t>
            </a:r>
          </a:p>
        </p:txBody>
      </p:sp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463550" y="3036888"/>
            <a:ext cx="4006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1800">
                <a:latin typeface="Comic Sans MS" pitchFamily="66" charset="0"/>
              </a:rPr>
              <a:t>if ( d.</a:t>
            </a:r>
            <a:r>
              <a:rPr lang="en-US" sz="1800">
                <a:solidFill>
                  <a:srgbClr val="6600CC"/>
                </a:solidFill>
                <a:latin typeface="Comic Sans MS" pitchFamily="66" charset="0"/>
              </a:rPr>
              <a:t>find</a:t>
            </a:r>
            <a:r>
              <a:rPr lang="en-US" sz="1800">
                <a:latin typeface="Comic Sans MS" pitchFamily="66" charset="0"/>
              </a:rPr>
              <a:t>(w) == d.</a:t>
            </a:r>
            <a:r>
              <a:rPr lang="en-US" sz="1800">
                <a:solidFill>
                  <a:srgbClr val="6600CC"/>
                </a:solidFill>
                <a:latin typeface="Comic Sans MS" pitchFamily="66" charset="0"/>
              </a:rPr>
              <a:t>end</a:t>
            </a:r>
            <a:r>
              <a:rPr lang="en-US" sz="1800">
                <a:latin typeface="Comic Sans MS" pitchFamily="66" charset="0"/>
              </a:rPr>
              <a:t>() )</a:t>
            </a:r>
          </a:p>
          <a:p>
            <a:r>
              <a:rPr lang="en-US" sz="1800">
                <a:latin typeface="Comic Sans MS" pitchFamily="66" charset="0"/>
              </a:rPr>
              <a:t>    cout &lt;&lt; w &lt;&lt; “ isn’t in dictionary!”;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4427538" y="4049713"/>
            <a:ext cx="4564062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100">
                <a:latin typeface="Comic Sans MS" pitchFamily="66" charset="0"/>
              </a:rPr>
              <a:t>But if we want to add a value </a:t>
            </a:r>
            <a:br>
              <a:rPr lang="en-US" sz="2100">
                <a:latin typeface="Comic Sans MS" pitchFamily="66" charset="0"/>
              </a:rPr>
            </a:br>
            <a:r>
              <a:rPr lang="en-US" sz="2100">
                <a:latin typeface="Comic Sans MS" pitchFamily="66" charset="0"/>
              </a:rPr>
              <a:t>to the end of a </a:t>
            </a:r>
            <a:r>
              <a:rPr lang="en-US" sz="2100">
                <a:solidFill>
                  <a:srgbClr val="6600CC"/>
                </a:solidFill>
                <a:latin typeface="Comic Sans MS" pitchFamily="66" charset="0"/>
              </a:rPr>
              <a:t>vector </a:t>
            </a:r>
            <a:r>
              <a:rPr lang="en-US" sz="2100">
                <a:latin typeface="Comic Sans MS" pitchFamily="66" charset="0"/>
              </a:rPr>
              <a:t>holding </a:t>
            </a:r>
            <a:br>
              <a:rPr lang="en-US" sz="2100">
                <a:latin typeface="Comic Sans MS" pitchFamily="66" charset="0"/>
              </a:rPr>
            </a:br>
            <a:r>
              <a:rPr lang="en-US" sz="2100">
                <a:solidFill>
                  <a:srgbClr val="FF0000"/>
                </a:solidFill>
                <a:latin typeface="Comic Sans MS" pitchFamily="66" charset="0"/>
              </a:rPr>
              <a:t>n</a:t>
            </a:r>
            <a:r>
              <a:rPr lang="en-US" sz="2100">
                <a:latin typeface="Comic Sans MS" pitchFamily="66" charset="0"/>
              </a:rPr>
              <a:t> </a:t>
            </a:r>
            <a:r>
              <a:rPr lang="en-US" sz="2100">
                <a:solidFill>
                  <a:srgbClr val="FF0000"/>
                </a:solidFill>
                <a:latin typeface="Comic Sans MS" pitchFamily="66" charset="0"/>
              </a:rPr>
              <a:t>items</a:t>
            </a:r>
            <a:r>
              <a:rPr lang="en-US" sz="2100">
                <a:latin typeface="Comic Sans MS" pitchFamily="66" charset="0"/>
              </a:rPr>
              <a:t>, it takes just </a:t>
            </a:r>
            <a:r>
              <a:rPr lang="en-US" sz="2100">
                <a:solidFill>
                  <a:srgbClr val="FF0000"/>
                </a:solidFill>
                <a:latin typeface="Comic Sans MS" pitchFamily="66" charset="0"/>
              </a:rPr>
              <a:t>one step</a:t>
            </a:r>
            <a:r>
              <a:rPr lang="en-US" sz="2100">
                <a:latin typeface="Comic Sans MS" pitchFamily="66" charset="0"/>
              </a:rPr>
              <a:t>, </a:t>
            </a:r>
            <a:br>
              <a:rPr lang="en-US" sz="2100">
                <a:latin typeface="Comic Sans MS" pitchFamily="66" charset="0"/>
              </a:rPr>
            </a:br>
            <a:r>
              <a:rPr lang="en-US" sz="2100">
                <a:latin typeface="Comic Sans MS" pitchFamily="66" charset="0"/>
              </a:rPr>
              <a:t>so it’s </a:t>
            </a:r>
            <a:r>
              <a:rPr lang="en-US" sz="2100">
                <a:solidFill>
                  <a:srgbClr val="FF0000"/>
                </a:solidFill>
                <a:latin typeface="Comic Sans MS" pitchFamily="66" charset="0"/>
              </a:rPr>
              <a:t>O( 1 )</a:t>
            </a:r>
            <a:r>
              <a:rPr lang="en-US" sz="2100">
                <a:latin typeface="Comic Sans MS" pitchFamily="66" charset="0"/>
              </a:rPr>
              <a:t>!</a:t>
            </a: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487363" y="4635500"/>
            <a:ext cx="32464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1800">
                <a:latin typeface="Comic Sans MS" pitchFamily="66" charset="0"/>
              </a:rPr>
              <a:t>vec.</a:t>
            </a:r>
            <a:r>
              <a:rPr lang="en-US" sz="1800">
                <a:solidFill>
                  <a:srgbClr val="6600CC"/>
                </a:solidFill>
                <a:latin typeface="Comic Sans MS" pitchFamily="66" charset="0"/>
              </a:rPr>
              <a:t>push_back</a:t>
            </a:r>
            <a:r>
              <a:rPr lang="en-US" sz="1800">
                <a:latin typeface="Comic Sans MS" pitchFamily="66" charset="0"/>
              </a:rPr>
              <a:t>(42); 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9413" y="5991225"/>
            <a:ext cx="8561387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100">
                <a:latin typeface="Comic Sans MS" pitchFamily="66" charset="0"/>
              </a:rPr>
              <a:t>And if we want to delete the 1</a:t>
            </a:r>
            <a:r>
              <a:rPr lang="en-US" sz="2100" b="1" baseline="30000">
                <a:latin typeface="Comic Sans MS" pitchFamily="66" charset="0"/>
              </a:rPr>
              <a:t>st</a:t>
            </a:r>
            <a:r>
              <a:rPr lang="en-US" sz="2100">
                <a:latin typeface="Comic Sans MS" pitchFamily="66" charset="0"/>
              </a:rPr>
              <a:t> value from a </a:t>
            </a:r>
            <a:r>
              <a:rPr lang="en-US" sz="2100">
                <a:solidFill>
                  <a:srgbClr val="6600CC"/>
                </a:solidFill>
                <a:latin typeface="Comic Sans MS" pitchFamily="66" charset="0"/>
              </a:rPr>
              <a:t>vector</a:t>
            </a:r>
            <a:r>
              <a:rPr lang="en-US" sz="2100">
                <a:latin typeface="Comic Sans MS" pitchFamily="66" charset="0"/>
              </a:rPr>
              <a:t> containing </a:t>
            </a:r>
            <a:br>
              <a:rPr lang="en-US" sz="2100">
                <a:latin typeface="Comic Sans MS" pitchFamily="66" charset="0"/>
              </a:rPr>
            </a:br>
            <a:r>
              <a:rPr lang="en-US" sz="2100">
                <a:solidFill>
                  <a:srgbClr val="FF0000"/>
                </a:solidFill>
                <a:latin typeface="Comic Sans MS" pitchFamily="66" charset="0"/>
              </a:rPr>
              <a:t>n</a:t>
            </a:r>
            <a:r>
              <a:rPr lang="en-US" sz="2100">
                <a:latin typeface="Comic Sans MS" pitchFamily="66" charset="0"/>
              </a:rPr>
              <a:t> </a:t>
            </a:r>
            <a:r>
              <a:rPr lang="en-US" sz="2100">
                <a:solidFill>
                  <a:srgbClr val="FF0000"/>
                </a:solidFill>
                <a:latin typeface="Comic Sans MS" pitchFamily="66" charset="0"/>
              </a:rPr>
              <a:t>items</a:t>
            </a:r>
            <a:r>
              <a:rPr lang="en-US" sz="2100">
                <a:latin typeface="Comic Sans MS" pitchFamily="66" charset="0"/>
              </a:rPr>
              <a:t>, it takes a whopping </a:t>
            </a:r>
            <a:r>
              <a:rPr lang="en-US" sz="2100">
                <a:solidFill>
                  <a:srgbClr val="FF0000"/>
                </a:solidFill>
                <a:latin typeface="Comic Sans MS" pitchFamily="66" charset="0"/>
              </a:rPr>
              <a:t>n</a:t>
            </a:r>
            <a:r>
              <a:rPr lang="en-US" sz="2100">
                <a:latin typeface="Comic Sans MS" pitchFamily="66" charset="0"/>
              </a:rPr>
              <a:t> steps, making it </a:t>
            </a:r>
            <a:r>
              <a:rPr lang="en-US" sz="2100">
                <a:solidFill>
                  <a:srgbClr val="FF0000"/>
                </a:solidFill>
                <a:latin typeface="Comic Sans MS" pitchFamily="66" charset="0"/>
              </a:rPr>
              <a:t>O(n)</a:t>
            </a:r>
            <a:r>
              <a:rPr lang="en-US" sz="2100">
                <a:latin typeface="Comic Sans MS" pitchFamily="66" charset="0"/>
              </a:rPr>
              <a:t>!</a:t>
            </a: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461963" y="5078413"/>
            <a:ext cx="353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1800" dirty="0" err="1">
                <a:latin typeface="Comic Sans MS" pitchFamily="66" charset="0"/>
              </a:rPr>
              <a:t>vec</a:t>
            </a:r>
            <a:r>
              <a:rPr lang="en-US" sz="1800" b="1" dirty="0" err="1">
                <a:latin typeface="Comic Sans MS" pitchFamily="66" charset="0"/>
              </a:rPr>
              <a:t>.</a:t>
            </a:r>
            <a:r>
              <a:rPr lang="en-US" sz="1800" dirty="0" err="1">
                <a:solidFill>
                  <a:srgbClr val="6600CC"/>
                </a:solidFill>
                <a:latin typeface="Comic Sans MS" pitchFamily="66" charset="0"/>
              </a:rPr>
              <a:t>erase</a:t>
            </a:r>
            <a:r>
              <a:rPr lang="en-US" sz="1800" dirty="0">
                <a:latin typeface="Comic Sans MS" pitchFamily="66" charset="0"/>
              </a:rPr>
              <a:t>( </a:t>
            </a:r>
            <a:r>
              <a:rPr lang="en-US" sz="1800">
                <a:latin typeface="Comic Sans MS" pitchFamily="66" charset="0"/>
              </a:rPr>
              <a:t>vec.</a:t>
            </a:r>
            <a:r>
              <a:rPr lang="en-US" sz="1800">
                <a:solidFill>
                  <a:srgbClr val="6600CC"/>
                </a:solidFill>
                <a:latin typeface="Comic Sans MS" pitchFamily="66" charset="0"/>
              </a:rPr>
              <a:t>begin</a:t>
            </a:r>
            <a:r>
              <a:rPr lang="en-US" sz="1800" dirty="0">
                <a:latin typeface="Comic Sans MS" pitchFamily="66" charset="0"/>
              </a:rPr>
              <a:t>() ); </a:t>
            </a:r>
          </a:p>
        </p:txBody>
      </p:sp>
      <p:sp>
        <p:nvSpPr>
          <p:cNvPr id="725019" name="AutoShape 27"/>
          <p:cNvSpPr>
            <a:spLocks noChangeArrowheads="1"/>
          </p:cNvSpPr>
          <p:nvPr/>
        </p:nvSpPr>
        <p:spPr bwMode="auto">
          <a:xfrm>
            <a:off x="2586038" y="2428875"/>
            <a:ext cx="3778250" cy="1974850"/>
          </a:xfrm>
          <a:prstGeom prst="wedgeRoundRectCallout">
            <a:avLst>
              <a:gd name="adj1" fmla="val -81847"/>
              <a:gd name="adj2" fmla="val 89148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Any guesses why it takes </a:t>
            </a:r>
            <a:r>
              <a:rPr lang="en-US" sz="2000">
                <a:solidFill>
                  <a:srgbClr val="FF0000"/>
                </a:solidFill>
              </a:rPr>
              <a:t>n</a:t>
            </a:r>
            <a:r>
              <a:rPr lang="en-US" sz="2000">
                <a:solidFill>
                  <a:schemeClr val="tx1"/>
                </a:solidFill>
              </a:rPr>
              <a:t> steps to delete the first item from a </a:t>
            </a:r>
            <a:r>
              <a:rPr lang="en-US" sz="2000">
                <a:solidFill>
                  <a:srgbClr val="6600CC"/>
                </a:solidFill>
              </a:rPr>
              <a:t>vector</a:t>
            </a:r>
            <a:r>
              <a:rPr lang="en-US" sz="2000">
                <a:solidFill>
                  <a:schemeClr val="tx1"/>
                </a:solidFill>
              </a:rPr>
              <a:t> containing </a:t>
            </a:r>
            <a:r>
              <a:rPr lang="en-US" sz="2000">
                <a:solidFill>
                  <a:srgbClr val="FF0000"/>
                </a:solidFill>
              </a:rPr>
              <a:t>n items?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725021" name="AutoShape 29"/>
          <p:cNvSpPr>
            <a:spLocks noChangeArrowheads="1"/>
          </p:cNvSpPr>
          <p:nvPr/>
        </p:nvSpPr>
        <p:spPr bwMode="auto">
          <a:xfrm>
            <a:off x="4502150" y="249238"/>
            <a:ext cx="4586288" cy="2141537"/>
          </a:xfrm>
          <a:prstGeom prst="wedgeRoundRectCallout">
            <a:avLst>
              <a:gd name="adj1" fmla="val -6352"/>
              <a:gd name="adj2" fmla="val 100407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Hmmm. Does that remind you of a search algorithm that we learned on the first day of class?</a:t>
            </a: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br>
              <a:rPr lang="en-US">
                <a:solidFill>
                  <a:srgbClr val="FF0000"/>
                </a:solidFill>
              </a:rPr>
            </a:br>
            <a:endParaRPr lang="en-US">
              <a:solidFill>
                <a:srgbClr val="FF0000"/>
              </a:solidFill>
            </a:endParaRPr>
          </a:p>
        </p:txBody>
      </p:sp>
      <p:pic>
        <p:nvPicPr>
          <p:cNvPr id="725026" name="Picture 34" descr="MC900441734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25" y="1030288"/>
            <a:ext cx="1568450" cy="156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25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25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/>
      <p:bldP spid="3077" grpId="0"/>
      <p:bldP spid="17" grpId="0" animBg="1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8EC0E-6F74-4649-B138-6B01883C13B4}" type="slidenum">
              <a:rPr lang="en-US"/>
              <a:pPr/>
              <a:t>33</a:t>
            </a:fld>
            <a:endParaRPr lang="en-US"/>
          </a:p>
        </p:txBody>
      </p:sp>
      <p:sp>
        <p:nvSpPr>
          <p:cNvPr id="727042" name="Title 1"/>
          <p:cNvSpPr>
            <a:spLocks noGrp="1"/>
          </p:cNvSpPr>
          <p:nvPr>
            <p:ph type="title" idx="4294967295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/>
              <a:t>The STL and Big-O</a:t>
            </a: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311150" y="847725"/>
            <a:ext cx="8686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latin typeface="Comic Sans MS" pitchFamily="66" charset="0"/>
              </a:rPr>
              <a:t>It’s important to understand the Big-O of each operation </a:t>
            </a:r>
            <a:br>
              <a:rPr lang="en-US" sz="2200">
                <a:latin typeface="Comic Sans MS" pitchFamily="66" charset="0"/>
              </a:rPr>
            </a:br>
            <a:r>
              <a:rPr lang="en-US" sz="2200">
                <a:latin typeface="Comic Sans MS" pitchFamily="66" charset="0"/>
              </a:rPr>
              <a:t>(e.g. </a:t>
            </a:r>
            <a:r>
              <a:rPr lang="en-US" sz="2200">
                <a:solidFill>
                  <a:srgbClr val="7030A0"/>
                </a:solidFill>
                <a:latin typeface="Comic Sans MS" pitchFamily="66" charset="0"/>
              </a:rPr>
              <a:t>push_back, erase</a:t>
            </a:r>
            <a:r>
              <a:rPr lang="en-US" sz="2200">
                <a:latin typeface="Comic Sans MS" pitchFamily="66" charset="0"/>
              </a:rPr>
              <a:t>) for each STL class (e.g., </a:t>
            </a:r>
            <a:r>
              <a:rPr lang="en-US" sz="2200">
                <a:solidFill>
                  <a:srgbClr val="7030A0"/>
                </a:solidFill>
                <a:latin typeface="Comic Sans MS" pitchFamily="66" charset="0"/>
              </a:rPr>
              <a:t>list</a:t>
            </a:r>
            <a:r>
              <a:rPr lang="en-US" sz="2200">
                <a:latin typeface="Comic Sans MS" pitchFamily="66" charset="0"/>
              </a:rPr>
              <a:t>, </a:t>
            </a:r>
            <a:r>
              <a:rPr lang="en-US" sz="2200">
                <a:solidFill>
                  <a:srgbClr val="7030A0"/>
                </a:solidFill>
                <a:latin typeface="Comic Sans MS" pitchFamily="66" charset="0"/>
              </a:rPr>
              <a:t>vector</a:t>
            </a:r>
            <a:r>
              <a:rPr lang="en-US" sz="2200">
                <a:latin typeface="Comic Sans MS" pitchFamily="66" charset="0"/>
              </a:rPr>
              <a:t>)…</a:t>
            </a:r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100013" y="1795463"/>
            <a:ext cx="89884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latin typeface="Comic Sans MS" pitchFamily="66" charset="0"/>
              </a:rPr>
              <a:t>… because without knowing the Big-Os of the STL classes, </a:t>
            </a:r>
            <a:br>
              <a:rPr lang="en-US" sz="2200">
                <a:latin typeface="Comic Sans MS" pitchFamily="66" charset="0"/>
              </a:rPr>
            </a:br>
            <a:endParaRPr lang="en-US" sz="1000">
              <a:latin typeface="Comic Sans MS" pitchFamily="66" charset="0"/>
            </a:endParaRPr>
          </a:p>
          <a:p>
            <a:pPr algn="ctr"/>
            <a:r>
              <a:rPr lang="en-US" sz="2200">
                <a:latin typeface="Comic Sans MS" pitchFamily="66" charset="0"/>
              </a:rPr>
              <a:t>we can’t compute the Big-O of code that uses the STL classes!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215900" y="3616325"/>
            <a:ext cx="39004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latin typeface="Comic Sans MS" pitchFamily="66" charset="0"/>
              </a:rPr>
              <a:t>If we write a loop of our own that runs </a:t>
            </a:r>
            <a:r>
              <a:rPr lang="en-US" sz="2200">
                <a:solidFill>
                  <a:srgbClr val="FF0000"/>
                </a:solidFill>
                <a:latin typeface="Comic Sans MS" pitchFamily="66" charset="0"/>
              </a:rPr>
              <a:t>D times</a:t>
            </a:r>
            <a:r>
              <a:rPr lang="en-US" sz="2200">
                <a:latin typeface="Comic Sans MS" pitchFamily="66" charset="0"/>
              </a:rPr>
              <a:t>…</a:t>
            </a:r>
          </a:p>
        </p:txBody>
      </p:sp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288925" y="4457700"/>
            <a:ext cx="3900488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latin typeface="Comic Sans MS" pitchFamily="66" charset="0"/>
              </a:rPr>
              <a:t>And each iteration of our loop searches for an item in </a:t>
            </a:r>
            <a:br>
              <a:rPr lang="en-US" sz="2200">
                <a:latin typeface="Comic Sans MS" pitchFamily="66" charset="0"/>
              </a:rPr>
            </a:br>
            <a:r>
              <a:rPr lang="en-US" sz="2200">
                <a:latin typeface="Comic Sans MS" pitchFamily="66" charset="0"/>
              </a:rPr>
              <a:t>a </a:t>
            </a:r>
            <a:r>
              <a:rPr lang="en-US" sz="2200">
                <a:solidFill>
                  <a:srgbClr val="6600CC"/>
                </a:solidFill>
                <a:latin typeface="Comic Sans MS" pitchFamily="66" charset="0"/>
              </a:rPr>
              <a:t>set</a:t>
            </a:r>
            <a:r>
              <a:rPr lang="en-US" sz="2200">
                <a:latin typeface="Comic Sans MS" pitchFamily="66" charset="0"/>
              </a:rPr>
              <a:t> holding </a:t>
            </a:r>
            <a:r>
              <a:rPr lang="en-US" sz="2200">
                <a:solidFill>
                  <a:srgbClr val="FF0000"/>
                </a:solidFill>
                <a:latin typeface="Comic Sans MS" pitchFamily="66" charset="0"/>
              </a:rPr>
              <a:t>n items</a:t>
            </a:r>
            <a:r>
              <a:rPr lang="en-US" sz="2200">
                <a:latin typeface="Comic Sans MS" pitchFamily="66" charset="0"/>
              </a:rPr>
              <a:t>…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346075" y="5740400"/>
            <a:ext cx="36988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latin typeface="Comic Sans MS" pitchFamily="66" charset="0"/>
              </a:rPr>
              <a:t>Then what’s the Big-O of our loop???</a:t>
            </a:r>
            <a:endParaRPr lang="en-US" sz="220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73050" y="3109913"/>
            <a:ext cx="390048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latin typeface="Comic Sans MS" pitchFamily="66" charset="0"/>
              </a:rPr>
              <a:t>For example…</a:t>
            </a:r>
          </a:p>
        </p:txBody>
      </p:sp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4425950" y="2832100"/>
            <a:ext cx="4214813" cy="3671888"/>
          </a:xfrm>
          <a:prstGeom prst="rect">
            <a:avLst/>
          </a:prstGeom>
          <a:solidFill>
            <a:srgbClr val="FEF3C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1800">
                <a:latin typeface="Comic Sans MS" pitchFamily="66" charset="0"/>
                <a:cs typeface="Courier New" pitchFamily="49" charset="0"/>
              </a:rPr>
              <a:t>void inDict(</a:t>
            </a:r>
            <a:r>
              <a:rPr lang="en-US" sz="1800">
                <a:solidFill>
                  <a:srgbClr val="6600CC"/>
                </a:solidFill>
                <a:latin typeface="Comic Sans MS" pitchFamily="66" charset="0"/>
                <a:cs typeface="Courier New" pitchFamily="49" charset="0"/>
              </a:rPr>
              <a:t>set</a:t>
            </a:r>
            <a:r>
              <a:rPr lang="en-US" sz="1800">
                <a:latin typeface="Comic Sans MS" pitchFamily="66" charset="0"/>
                <a:cs typeface="Courier New" pitchFamily="49" charset="0"/>
              </a:rPr>
              <a:t>&lt;string&gt; &amp; d, string w) </a:t>
            </a:r>
          </a:p>
          <a:p>
            <a:r>
              <a:rPr lang="en-US" sz="1800">
                <a:latin typeface="Comic Sans MS" pitchFamily="66" charset="0"/>
                <a:cs typeface="Courier New" pitchFamily="49" charset="0"/>
              </a:rPr>
              <a:t>{</a:t>
            </a:r>
          </a:p>
          <a:p>
            <a:r>
              <a:rPr lang="en-US" sz="1800">
                <a:latin typeface="Comic Sans MS" pitchFamily="66" charset="0"/>
              </a:rPr>
              <a:t> </a:t>
            </a:r>
          </a:p>
          <a:p>
            <a:endParaRPr lang="en-US" sz="1800">
              <a:latin typeface="Comic Sans MS" pitchFamily="66" charset="0"/>
              <a:cs typeface="Courier New" pitchFamily="49" charset="0"/>
            </a:endParaRPr>
          </a:p>
          <a:p>
            <a:r>
              <a:rPr lang="en-US" sz="1800">
                <a:latin typeface="Comic Sans MS" pitchFamily="66" charset="0"/>
                <a:cs typeface="Courier New" pitchFamily="49" charset="0"/>
              </a:rPr>
              <a:t>}</a:t>
            </a:r>
          </a:p>
          <a:p>
            <a:endParaRPr lang="en-US" sz="1800">
              <a:latin typeface="Comic Sans MS" pitchFamily="66" charset="0"/>
              <a:cs typeface="Courier New" pitchFamily="49" charset="0"/>
            </a:endParaRPr>
          </a:p>
          <a:p>
            <a:endParaRPr lang="en-US" sz="1800">
              <a:latin typeface="Comic Sans MS" pitchFamily="66" charset="0"/>
              <a:cs typeface="Courier New" pitchFamily="49" charset="0"/>
            </a:endParaRPr>
          </a:p>
          <a:p>
            <a:endParaRPr lang="en-US" sz="1800">
              <a:latin typeface="Comic Sans MS" pitchFamily="66" charset="0"/>
              <a:cs typeface="Courier New" pitchFamily="49" charset="0"/>
            </a:endParaRPr>
          </a:p>
          <a:p>
            <a:endParaRPr lang="en-US" sz="1800">
              <a:latin typeface="Comic Sans MS" pitchFamily="66" charset="0"/>
              <a:cs typeface="Courier New" pitchFamily="49" charset="0"/>
            </a:endParaRPr>
          </a:p>
          <a:p>
            <a:endParaRPr lang="en-US" sz="1800">
              <a:latin typeface="Comic Sans MS" pitchFamily="66" charset="0"/>
              <a:cs typeface="Courier New" pitchFamily="49" charset="0"/>
            </a:endParaRPr>
          </a:p>
          <a:p>
            <a:endParaRPr lang="en-US" sz="1800">
              <a:latin typeface="Comic Sans MS" pitchFamily="66" charset="0"/>
              <a:cs typeface="Courier New" pitchFamily="49" charset="0"/>
            </a:endParaRPr>
          </a:p>
          <a:p>
            <a:endParaRPr lang="en-US" sz="1800">
              <a:latin typeface="Comic Sans MS" pitchFamily="66" charset="0"/>
              <a:cs typeface="Courier New" pitchFamily="49" charset="0"/>
            </a:endParaRPr>
          </a:p>
          <a:p>
            <a:endParaRPr lang="en-US" sz="1800">
              <a:latin typeface="Comic Sans MS" pitchFamily="66" charset="0"/>
              <a:cs typeface="Courier New" pitchFamily="49" charset="0"/>
            </a:endParaRPr>
          </a:p>
        </p:txBody>
      </p:sp>
      <p:sp>
        <p:nvSpPr>
          <p:cNvPr id="727058" name="Rectangle 18"/>
          <p:cNvSpPr>
            <a:spLocks noChangeArrowheads="1"/>
          </p:cNvSpPr>
          <p:nvPr/>
        </p:nvSpPr>
        <p:spPr bwMode="auto">
          <a:xfrm>
            <a:off x="4732338" y="5408613"/>
            <a:ext cx="2520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for (</a:t>
            </a:r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=0;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&lt;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chemeClr val="tx1"/>
                </a:solidFill>
              </a:rPr>
              <a:t> ;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++)</a:t>
            </a:r>
          </a:p>
        </p:txBody>
      </p:sp>
      <p:sp>
        <p:nvSpPr>
          <p:cNvPr id="727059" name="Rectangle 19"/>
          <p:cNvSpPr>
            <a:spLocks noChangeArrowheads="1"/>
          </p:cNvSpPr>
          <p:nvPr/>
        </p:nvSpPr>
        <p:spPr bwMode="auto">
          <a:xfrm>
            <a:off x="5053013" y="5719763"/>
            <a:ext cx="23574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inDict</a:t>
            </a:r>
            <a:r>
              <a:rPr lang="en-US" dirty="0">
                <a:solidFill>
                  <a:schemeClr val="tx1"/>
                </a:solidFill>
              </a:rPr>
              <a:t>( </a:t>
            </a:r>
            <a:r>
              <a:rPr lang="en-US" dirty="0" err="1">
                <a:solidFill>
                  <a:schemeClr val="tx1"/>
                </a:solidFill>
              </a:rPr>
              <a:t>dict</a:t>
            </a:r>
            <a:r>
              <a:rPr lang="en-US" dirty="0">
                <a:solidFill>
                  <a:schemeClr val="tx1"/>
                </a:solidFill>
              </a:rPr>
              <a:t>, doc[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] );</a:t>
            </a:r>
          </a:p>
        </p:txBody>
      </p:sp>
      <p:sp>
        <p:nvSpPr>
          <p:cNvPr id="727061" name="AutoShape 21"/>
          <p:cNvSpPr>
            <a:spLocks noChangeArrowheads="1"/>
          </p:cNvSpPr>
          <p:nvPr/>
        </p:nvSpPr>
        <p:spPr bwMode="auto">
          <a:xfrm>
            <a:off x="3937000" y="723900"/>
            <a:ext cx="3781425" cy="1641475"/>
          </a:xfrm>
          <a:prstGeom prst="wedgeRoundRectCallout">
            <a:avLst>
              <a:gd name="adj1" fmla="val -4704"/>
              <a:gd name="adj2" fmla="val 114505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Well, to search a </a:t>
            </a:r>
            <a:r>
              <a:rPr lang="en-US" sz="2000">
                <a:solidFill>
                  <a:srgbClr val="6600CC"/>
                </a:solidFill>
              </a:rPr>
              <a:t>set</a:t>
            </a:r>
            <a:r>
              <a:rPr lang="en-US" sz="2000">
                <a:solidFill>
                  <a:schemeClr val="tx1"/>
                </a:solidFill>
              </a:rPr>
              <a:t> of 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rgbClr val="FF0000"/>
                </a:solidFill>
              </a:rPr>
              <a:t>n items</a:t>
            </a:r>
            <a:r>
              <a:rPr lang="en-US" sz="2000">
                <a:solidFill>
                  <a:schemeClr val="tx1"/>
                </a:solidFill>
              </a:rPr>
              <a:t> for a single value requires </a:t>
            </a:r>
            <a:r>
              <a:rPr lang="en-US" sz="2000">
                <a:solidFill>
                  <a:srgbClr val="FF0000"/>
                </a:solidFill>
              </a:rPr>
              <a:t>log</a:t>
            </a:r>
            <a:r>
              <a:rPr lang="en-US" sz="2000" b="1" baseline="-25000">
                <a:solidFill>
                  <a:srgbClr val="FF0000"/>
                </a:solidFill>
              </a:rPr>
              <a:t>2</a:t>
            </a:r>
            <a:r>
              <a:rPr lang="en-US" sz="2000">
                <a:solidFill>
                  <a:srgbClr val="FF0000"/>
                </a:solidFill>
              </a:rPr>
              <a:t>(n) </a:t>
            </a:r>
            <a:r>
              <a:rPr lang="en-US" sz="2000">
                <a:solidFill>
                  <a:schemeClr val="tx1"/>
                </a:solidFill>
              </a:rPr>
              <a:t>steps…</a:t>
            </a:r>
          </a:p>
        </p:txBody>
      </p:sp>
      <p:sp>
        <p:nvSpPr>
          <p:cNvPr id="727063" name="Rectangle 23"/>
          <p:cNvSpPr>
            <a:spLocks noChangeArrowheads="1"/>
          </p:cNvSpPr>
          <p:nvPr/>
        </p:nvSpPr>
        <p:spPr bwMode="auto">
          <a:xfrm>
            <a:off x="4416425" y="4451350"/>
            <a:ext cx="4572000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void </a:t>
            </a:r>
            <a:r>
              <a:rPr lang="en-US" dirty="0" err="1">
                <a:solidFill>
                  <a:schemeClr val="tx1"/>
                </a:solidFill>
              </a:rPr>
              <a:t>spellCheck</a:t>
            </a:r>
            <a:r>
              <a:rPr lang="en-US" dirty="0">
                <a:solidFill>
                  <a:schemeClr val="tx1"/>
                </a:solidFill>
              </a:rPr>
              <a:t>( </a:t>
            </a:r>
            <a:r>
              <a:rPr lang="en-US" dirty="0">
                <a:solidFill>
                  <a:srgbClr val="6600CC"/>
                </a:solidFill>
              </a:rPr>
              <a:t>set</a:t>
            </a:r>
            <a:r>
              <a:rPr lang="en-US" dirty="0">
                <a:solidFill>
                  <a:schemeClr val="tx1"/>
                </a:solidFill>
              </a:rPr>
              <a:t>&lt;string&gt; &amp;</a:t>
            </a:r>
            <a:r>
              <a:rPr lang="en-US" dirty="0" err="1">
                <a:solidFill>
                  <a:schemeClr val="tx1"/>
                </a:solidFill>
              </a:rPr>
              <a:t>dict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                string doc[], </a:t>
            </a:r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chemeClr val="tx1"/>
                </a:solidFill>
              </a:rPr>
              <a:t> )</a:t>
            </a:r>
          </a:p>
          <a:p>
            <a:r>
              <a:rPr lang="en-US" dirty="0">
                <a:solidFill>
                  <a:schemeClr val="tx1"/>
                </a:solidFill>
              </a:rPr>
              <a:t>{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-111125" y="5729288"/>
            <a:ext cx="4743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latin typeface="Comic Sans MS" pitchFamily="66" charset="0"/>
              </a:rPr>
              <a:t>Then the Big-O of our whole </a:t>
            </a:r>
            <a:br>
              <a:rPr lang="en-US" sz="2200">
                <a:latin typeface="Comic Sans MS" pitchFamily="66" charset="0"/>
              </a:rPr>
            </a:br>
            <a:r>
              <a:rPr lang="en-US" sz="2200">
                <a:latin typeface="Comic Sans MS" pitchFamily="66" charset="0"/>
              </a:rPr>
              <a:t>loop would be </a:t>
            </a:r>
            <a:r>
              <a:rPr lang="en-US" sz="2200">
                <a:solidFill>
                  <a:srgbClr val="FF0000"/>
                </a:solidFill>
                <a:latin typeface="Comic Sans MS" pitchFamily="66" charset="0"/>
              </a:rPr>
              <a:t>O( D * log</a:t>
            </a:r>
            <a:r>
              <a:rPr lang="en-US" sz="2200" b="1" baseline="-25000">
                <a:solidFill>
                  <a:srgbClr val="FF0000"/>
                </a:solidFill>
                <a:latin typeface="Comic Sans MS" pitchFamily="66" charset="0"/>
              </a:rPr>
              <a:t>2</a:t>
            </a:r>
            <a:r>
              <a:rPr lang="en-US" sz="2200">
                <a:solidFill>
                  <a:srgbClr val="FF0000"/>
                </a:solidFill>
                <a:latin typeface="Comic Sans MS" pitchFamily="66" charset="0"/>
              </a:rPr>
              <a:t>(n) ).</a:t>
            </a:r>
          </a:p>
        </p:txBody>
      </p:sp>
      <p:sp>
        <p:nvSpPr>
          <p:cNvPr id="727062" name="AutoShape 22"/>
          <p:cNvSpPr>
            <a:spLocks noChangeArrowheads="1"/>
          </p:cNvSpPr>
          <p:nvPr/>
        </p:nvSpPr>
        <p:spPr bwMode="auto">
          <a:xfrm>
            <a:off x="4445000" y="4211638"/>
            <a:ext cx="4029075" cy="931862"/>
          </a:xfrm>
          <a:prstGeom prst="wedgeRoundRectCallout">
            <a:avLst>
              <a:gd name="adj1" fmla="val 2324"/>
              <a:gd name="adj2" fmla="val 84921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And we repeat this search operation </a:t>
            </a:r>
            <a:r>
              <a:rPr lang="en-US" sz="2000" dirty="0">
                <a:solidFill>
                  <a:srgbClr val="FF0000"/>
                </a:solidFill>
              </a:rPr>
              <a:t>D</a:t>
            </a:r>
            <a:r>
              <a:rPr lang="en-US" sz="2000" dirty="0">
                <a:solidFill>
                  <a:schemeClr val="tx1"/>
                </a:solidFill>
              </a:rPr>
              <a:t> different times…</a:t>
            </a:r>
          </a:p>
        </p:txBody>
      </p:sp>
      <p:sp>
        <p:nvSpPr>
          <p:cNvPr id="3077" name="TextBox 5"/>
          <p:cNvSpPr txBox="1">
            <a:spLocks noChangeArrowheads="1"/>
          </p:cNvSpPr>
          <p:nvPr/>
        </p:nvSpPr>
        <p:spPr bwMode="auto">
          <a:xfrm>
            <a:off x="4745038" y="3395663"/>
            <a:ext cx="4006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1800">
                <a:latin typeface="Comic Sans MS" pitchFamily="66" charset="0"/>
              </a:rPr>
              <a:t>if ( d.</a:t>
            </a:r>
            <a:r>
              <a:rPr lang="en-US" sz="1800">
                <a:solidFill>
                  <a:srgbClr val="6600CC"/>
                </a:solidFill>
                <a:latin typeface="Comic Sans MS" pitchFamily="66" charset="0"/>
              </a:rPr>
              <a:t>find</a:t>
            </a:r>
            <a:r>
              <a:rPr lang="en-US" sz="1800">
                <a:latin typeface="Comic Sans MS" pitchFamily="66" charset="0"/>
              </a:rPr>
              <a:t>(w) == d.</a:t>
            </a:r>
            <a:r>
              <a:rPr lang="en-US" sz="1800">
                <a:solidFill>
                  <a:srgbClr val="6600CC"/>
                </a:solidFill>
                <a:latin typeface="Comic Sans MS" pitchFamily="66" charset="0"/>
              </a:rPr>
              <a:t>end</a:t>
            </a:r>
            <a:r>
              <a:rPr lang="en-US" sz="1800">
                <a:latin typeface="Comic Sans MS" pitchFamily="66" charset="0"/>
              </a:rPr>
              <a:t>() )</a:t>
            </a:r>
          </a:p>
          <a:p>
            <a:r>
              <a:rPr lang="en-US" sz="1800">
                <a:latin typeface="Comic Sans MS" pitchFamily="66" charset="0"/>
              </a:rPr>
              <a:t>    cout &lt;&lt; w &lt;&lt; “ isn’t in dictionary!”;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27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27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27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27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27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uiExpand="1" build="p"/>
      <p:bldP spid="16" grpId="0"/>
      <p:bldP spid="2" grpId="0"/>
      <p:bldP spid="3" grpId="0"/>
      <p:bldP spid="3" grpId="1"/>
      <p:bldP spid="4" grpId="0"/>
      <p:bldP spid="727058" grpId="0"/>
      <p:bldP spid="727059" grpId="0"/>
      <p:bldP spid="727061" grpId="0" animBg="1"/>
      <p:bldP spid="727063" grpId="0"/>
      <p:bldP spid="7" grpId="0"/>
      <p:bldP spid="72706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D876E-F3A0-4E65-8B60-54EE626AC96C}" type="slidenum">
              <a:rPr lang="en-US"/>
              <a:pPr/>
              <a:t>34</a:t>
            </a:fld>
            <a:endParaRPr lang="en-US"/>
          </a:p>
        </p:txBody>
      </p:sp>
      <p:sp>
        <p:nvSpPr>
          <p:cNvPr id="715780" name="Rectangle 4"/>
          <p:cNvSpPr>
            <a:spLocks noGrp="1" noChangeArrowheads="1"/>
          </p:cNvSpPr>
          <p:nvPr>
            <p:ph type="title"/>
          </p:nvPr>
        </p:nvSpPr>
        <p:spPr>
          <a:xfrm>
            <a:off x="74613" y="-142875"/>
            <a:ext cx="8912225" cy="1143000"/>
          </a:xfrm>
          <a:noFill/>
          <a:ln/>
        </p:spPr>
        <p:txBody>
          <a:bodyPr/>
          <a:lstStyle/>
          <a:p>
            <a:r>
              <a:rPr lang="en-US" sz="2800"/>
              <a:t>Computing the Big-O of Algorithms that use STL</a:t>
            </a:r>
          </a:p>
        </p:txBody>
      </p:sp>
      <p:sp>
        <p:nvSpPr>
          <p:cNvPr id="715781" name="Text Box 5"/>
          <p:cNvSpPr txBox="1">
            <a:spLocks noChangeArrowheads="1"/>
          </p:cNvSpPr>
          <p:nvPr/>
        </p:nvSpPr>
        <p:spPr bwMode="auto">
          <a:xfrm>
            <a:off x="593725" y="944563"/>
            <a:ext cx="8321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Let’s look at another example to see how this works…</a:t>
            </a:r>
          </a:p>
        </p:txBody>
      </p:sp>
      <p:sp>
        <p:nvSpPr>
          <p:cNvPr id="715782" name="Text Box 6"/>
          <p:cNvSpPr txBox="1">
            <a:spLocks noChangeArrowheads="1"/>
          </p:cNvSpPr>
          <p:nvPr/>
        </p:nvSpPr>
        <p:spPr bwMode="auto">
          <a:xfrm>
            <a:off x="293688" y="1589088"/>
            <a:ext cx="4770437" cy="3116262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void printNums( vector&lt;int&gt;  &amp; v )</a:t>
            </a:r>
          </a:p>
          <a:p>
            <a:r>
              <a:rPr lang="en-US"/>
              <a:t>{</a:t>
            </a:r>
          </a:p>
          <a:p>
            <a:r>
              <a:rPr lang="en-US"/>
              <a:t>    int </a:t>
            </a:r>
            <a:r>
              <a:rPr lang="en-US">
                <a:solidFill>
                  <a:srgbClr val="FF0000"/>
                </a:solidFill>
              </a:rPr>
              <a:t>q</a:t>
            </a:r>
            <a:r>
              <a:rPr lang="en-US"/>
              <a:t> = v.size();</a:t>
            </a:r>
          </a:p>
          <a:p>
            <a:r>
              <a:rPr lang="en-US"/>
              <a:t>    for ( int i = 0; i &lt; </a:t>
            </a:r>
            <a:r>
              <a:rPr lang="en-US">
                <a:solidFill>
                  <a:srgbClr val="FF0000"/>
                </a:solidFill>
              </a:rPr>
              <a:t>q</a:t>
            </a:r>
            <a:r>
              <a:rPr lang="en-US"/>
              <a:t> ; i++ )</a:t>
            </a:r>
          </a:p>
          <a:p>
            <a:r>
              <a:rPr lang="en-US"/>
              <a:t>    {</a:t>
            </a:r>
          </a:p>
          <a:p>
            <a:r>
              <a:rPr lang="en-US"/>
              <a:t>         int a = v[0];   	// get 1st item</a:t>
            </a:r>
          </a:p>
          <a:p>
            <a:r>
              <a:rPr lang="en-US"/>
              <a:t>         cout &lt;&lt; a;      	// print it out</a:t>
            </a:r>
          </a:p>
          <a:p>
            <a:r>
              <a:rPr lang="en-US"/>
              <a:t>         v.erase( v.begin() );  // erase 1</a:t>
            </a:r>
            <a:r>
              <a:rPr lang="en-US" baseline="30000"/>
              <a:t>st</a:t>
            </a:r>
            <a:r>
              <a:rPr lang="en-US"/>
              <a:t> item</a:t>
            </a:r>
          </a:p>
          <a:p>
            <a:r>
              <a:rPr lang="en-US"/>
              <a:t>         v.push_back(a); 	// add it to end</a:t>
            </a:r>
          </a:p>
          <a:p>
            <a:r>
              <a:rPr lang="en-US"/>
              <a:t>    }</a:t>
            </a:r>
          </a:p>
          <a:p>
            <a:r>
              <a:rPr lang="en-US"/>
              <a:t>}</a:t>
            </a:r>
          </a:p>
        </p:txBody>
      </p:sp>
      <p:sp>
        <p:nvSpPr>
          <p:cNvPr id="715785" name="Text Box 9"/>
          <p:cNvSpPr txBox="1">
            <a:spLocks noChangeArrowheads="1"/>
          </p:cNvSpPr>
          <p:nvPr/>
        </p:nvSpPr>
        <p:spPr bwMode="auto">
          <a:xfrm>
            <a:off x="6519863" y="4314825"/>
            <a:ext cx="896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Hint:</a:t>
            </a:r>
          </a:p>
        </p:txBody>
      </p:sp>
      <p:sp>
        <p:nvSpPr>
          <p:cNvPr id="715787" name="Text Box 11"/>
          <p:cNvSpPr txBox="1">
            <a:spLocks noChangeArrowheads="1"/>
          </p:cNvSpPr>
          <p:nvPr/>
        </p:nvSpPr>
        <p:spPr bwMode="auto">
          <a:xfrm>
            <a:off x="5164138" y="1595438"/>
            <a:ext cx="38798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What is the Big-O </a:t>
            </a:r>
            <a:br>
              <a:rPr lang="en-US" sz="2400"/>
            </a:br>
            <a:r>
              <a:rPr lang="en-US" sz="2400"/>
              <a:t>of the </a:t>
            </a:r>
            <a:r>
              <a:rPr lang="en-US" sz="2400">
                <a:solidFill>
                  <a:srgbClr val="6600CC"/>
                </a:solidFill>
              </a:rPr>
              <a:t>loop</a:t>
            </a:r>
            <a:r>
              <a:rPr lang="en-US" sz="2400"/>
              <a:t> in terms of </a:t>
            </a:r>
            <a:r>
              <a:rPr lang="en-US" sz="2400">
                <a:solidFill>
                  <a:srgbClr val="FF0000"/>
                </a:solidFill>
              </a:rPr>
              <a:t>q</a:t>
            </a:r>
            <a:r>
              <a:rPr lang="en-US" sz="2400"/>
              <a:t>?</a:t>
            </a:r>
          </a:p>
        </p:txBody>
      </p:sp>
      <p:sp>
        <p:nvSpPr>
          <p:cNvPr id="715788" name="AutoShape 12"/>
          <p:cNvSpPr>
            <a:spLocks noChangeArrowheads="1"/>
          </p:cNvSpPr>
          <p:nvPr/>
        </p:nvSpPr>
        <p:spPr bwMode="auto">
          <a:xfrm>
            <a:off x="4010025" y="382588"/>
            <a:ext cx="2722563" cy="1428750"/>
          </a:xfrm>
          <a:prstGeom prst="wedgeRoundRectCallout">
            <a:avLst>
              <a:gd name="adj1" fmla="val -100495"/>
              <a:gd name="adj2" fmla="val 103333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And as such, our loop runs </a:t>
            </a:r>
            <a:r>
              <a:rPr lang="en-US" sz="2000">
                <a:solidFill>
                  <a:srgbClr val="FF0000"/>
                </a:solidFill>
              </a:rPr>
              <a:t>q</a:t>
            </a:r>
            <a:r>
              <a:rPr lang="en-US" sz="2000">
                <a:solidFill>
                  <a:schemeClr val="tx1"/>
                </a:solidFill>
              </a:rPr>
              <a:t> times…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715789" name="AutoShape 13"/>
          <p:cNvSpPr>
            <a:spLocks noChangeArrowheads="1"/>
          </p:cNvSpPr>
          <p:nvPr/>
        </p:nvSpPr>
        <p:spPr bwMode="auto">
          <a:xfrm>
            <a:off x="4959350" y="952500"/>
            <a:ext cx="3600450" cy="2544763"/>
          </a:xfrm>
          <a:prstGeom prst="wedgeRoundRectCallout">
            <a:avLst>
              <a:gd name="adj1" fmla="val -124824"/>
              <a:gd name="adj2" fmla="val 36963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And each time our loop runs, we: </a:t>
            </a: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r>
              <a:rPr lang="en-US" sz="2000">
                <a:solidFill>
                  <a:schemeClr val="tx1"/>
                </a:solidFill>
              </a:rPr>
              <a:t>1. </a:t>
            </a:r>
            <a:r>
              <a:rPr lang="en-US" sz="2000">
                <a:solidFill>
                  <a:srgbClr val="6600CC"/>
                </a:solidFill>
              </a:rPr>
              <a:t>Access an item</a:t>
            </a:r>
            <a:r>
              <a:rPr lang="en-US" sz="2000">
                <a:solidFill>
                  <a:schemeClr val="tx1"/>
                </a:solidFill>
              </a:rPr>
              <a:t>: the cost of accessing an item in a vector is </a:t>
            </a:r>
            <a:r>
              <a:rPr lang="en-US" sz="2000">
                <a:solidFill>
                  <a:srgbClr val="FF0000"/>
                </a:solidFill>
              </a:rPr>
              <a:t>O(1) - </a:t>
            </a:r>
            <a:r>
              <a:rPr lang="en-US" sz="2000">
                <a:solidFill>
                  <a:schemeClr val="tx1"/>
                </a:solidFill>
              </a:rPr>
              <a:t>so we’ll remember that!</a:t>
            </a:r>
          </a:p>
        </p:txBody>
      </p:sp>
      <p:sp>
        <p:nvSpPr>
          <p:cNvPr id="715791" name="AutoShape 15"/>
          <p:cNvSpPr>
            <a:spLocks noChangeArrowheads="1"/>
          </p:cNvSpPr>
          <p:nvPr/>
        </p:nvSpPr>
        <p:spPr bwMode="auto">
          <a:xfrm>
            <a:off x="1169988" y="0"/>
            <a:ext cx="2722562" cy="1428750"/>
          </a:xfrm>
          <a:prstGeom prst="wedgeRoundRectCallout">
            <a:avLst>
              <a:gd name="adj1" fmla="val -51690"/>
              <a:gd name="adj2" fmla="val 105000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Ok, our vector contains </a:t>
            </a:r>
            <a:r>
              <a:rPr lang="en-US" sz="2000">
                <a:solidFill>
                  <a:srgbClr val="FF0000"/>
                </a:solidFill>
              </a:rPr>
              <a:t>q</a:t>
            </a:r>
            <a:r>
              <a:rPr lang="en-US" sz="2000">
                <a:solidFill>
                  <a:schemeClr val="tx1"/>
                </a:solidFill>
              </a:rPr>
              <a:t> values…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715792" name="Text Box 16"/>
          <p:cNvSpPr txBox="1">
            <a:spLocks noChangeArrowheads="1"/>
          </p:cNvSpPr>
          <p:nvPr/>
        </p:nvSpPr>
        <p:spPr bwMode="auto">
          <a:xfrm>
            <a:off x="4829175" y="4840288"/>
            <a:ext cx="4314825" cy="2017712"/>
          </a:xfrm>
          <a:prstGeom prst="rect">
            <a:avLst/>
          </a:prstGeom>
          <a:solidFill>
            <a:srgbClr val="FFCC99">
              <a:alpha val="94000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6666"/>
                </a:solidFill>
              </a:rPr>
              <a:t>The STL </a:t>
            </a:r>
            <a:r>
              <a:rPr lang="en-US">
                <a:solidFill>
                  <a:srgbClr val="008080"/>
                </a:solidFill>
              </a:rPr>
              <a:t>vector</a:t>
            </a:r>
          </a:p>
          <a:p>
            <a:pPr algn="ctr"/>
            <a:r>
              <a:rPr lang="en-US">
                <a:solidFill>
                  <a:schemeClr val="accent2"/>
                </a:solidFill>
              </a:rPr>
              <a:t>Insert at the top/middle: </a:t>
            </a:r>
            <a:r>
              <a:rPr lang="en-US"/>
              <a:t>    	O(n)</a:t>
            </a:r>
          </a:p>
          <a:p>
            <a:pPr algn="ctr"/>
            <a:r>
              <a:rPr lang="en-US">
                <a:solidFill>
                  <a:schemeClr val="accent2"/>
                </a:solidFill>
              </a:rPr>
              <a:t>Insert an the end:                  	</a:t>
            </a:r>
            <a:r>
              <a:rPr lang="en-US"/>
              <a:t>O(1)</a:t>
            </a:r>
          </a:p>
          <a:p>
            <a:pPr algn="ctr"/>
            <a:r>
              <a:rPr lang="en-US">
                <a:solidFill>
                  <a:schemeClr val="accent2"/>
                </a:solidFill>
              </a:rPr>
              <a:t>Delete an item from top/middle:	</a:t>
            </a:r>
            <a:r>
              <a:rPr lang="en-US"/>
              <a:t>O(n)</a:t>
            </a:r>
          </a:p>
          <a:p>
            <a:pPr algn="ctr"/>
            <a:r>
              <a:rPr lang="en-US">
                <a:solidFill>
                  <a:schemeClr val="accent2"/>
                </a:solidFill>
              </a:rPr>
              <a:t>Delete an item from the end:   	</a:t>
            </a:r>
            <a:r>
              <a:rPr lang="en-US"/>
              <a:t>O(1)</a:t>
            </a:r>
          </a:p>
          <a:p>
            <a:pPr algn="ctr"/>
            <a:r>
              <a:rPr lang="en-US">
                <a:solidFill>
                  <a:schemeClr val="accent2"/>
                </a:solidFill>
              </a:rPr>
              <a:t>Access an item: 			</a:t>
            </a:r>
            <a:r>
              <a:rPr lang="en-US"/>
              <a:t>O(1)</a:t>
            </a:r>
          </a:p>
          <a:p>
            <a:pPr algn="ctr"/>
            <a:r>
              <a:rPr lang="en-US">
                <a:solidFill>
                  <a:schemeClr val="accent2"/>
                </a:solidFill>
              </a:rPr>
              <a:t>Finding an item: </a:t>
            </a:r>
            <a:r>
              <a:rPr lang="en-US"/>
              <a:t>                      	O(n)</a:t>
            </a:r>
          </a:p>
        </p:txBody>
      </p:sp>
      <p:sp>
        <p:nvSpPr>
          <p:cNvPr id="715794" name="AutoShape 18"/>
          <p:cNvSpPr>
            <a:spLocks noChangeArrowheads="1"/>
          </p:cNvSpPr>
          <p:nvPr/>
        </p:nvSpPr>
        <p:spPr bwMode="auto">
          <a:xfrm>
            <a:off x="5413375" y="1485900"/>
            <a:ext cx="3730625" cy="1974850"/>
          </a:xfrm>
          <a:prstGeom prst="wedgeRoundRectCallout">
            <a:avLst>
              <a:gd name="adj1" fmla="val -112468"/>
              <a:gd name="adj2" fmla="val 62060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2. </a:t>
            </a:r>
            <a:r>
              <a:rPr lang="en-US" sz="2000">
                <a:solidFill>
                  <a:srgbClr val="6600CC"/>
                </a:solidFill>
              </a:rPr>
              <a:t>Erase the </a:t>
            </a:r>
            <a:r>
              <a:rPr lang="en-US" sz="2000">
                <a:solidFill>
                  <a:srgbClr val="FF0000"/>
                </a:solidFill>
              </a:rPr>
              <a:t>first</a:t>
            </a:r>
            <a:r>
              <a:rPr lang="en-US" sz="2000">
                <a:solidFill>
                  <a:srgbClr val="6600CC"/>
                </a:solidFill>
              </a:rPr>
              <a:t> item in the vector</a:t>
            </a:r>
            <a:r>
              <a:rPr lang="en-US" sz="2000">
                <a:solidFill>
                  <a:schemeClr val="tx1"/>
                </a:solidFill>
              </a:rPr>
              <a:t>: the Big-O of erasing the first item in a vector with </a:t>
            </a:r>
            <a:r>
              <a:rPr lang="en-US" sz="2000">
                <a:solidFill>
                  <a:srgbClr val="FF0000"/>
                </a:solidFill>
              </a:rPr>
              <a:t>q </a:t>
            </a:r>
            <a:r>
              <a:rPr lang="en-US" sz="2000">
                <a:solidFill>
                  <a:schemeClr val="tx1"/>
                </a:solidFill>
              </a:rPr>
              <a:t>items is </a:t>
            </a:r>
            <a:r>
              <a:rPr lang="en-US" sz="2000">
                <a:solidFill>
                  <a:srgbClr val="FF0000"/>
                </a:solidFill>
              </a:rPr>
              <a:t>O(q)</a:t>
            </a:r>
            <a:r>
              <a:rPr lang="en-US" sz="2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15795" name="Text Box 19"/>
          <p:cNvSpPr txBox="1">
            <a:spLocks noChangeArrowheads="1"/>
          </p:cNvSpPr>
          <p:nvPr/>
        </p:nvSpPr>
        <p:spPr bwMode="auto">
          <a:xfrm>
            <a:off x="325438" y="4779963"/>
            <a:ext cx="4318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Total steps performed during our loop:</a:t>
            </a:r>
          </a:p>
        </p:txBody>
      </p:sp>
      <p:sp>
        <p:nvSpPr>
          <p:cNvPr id="715796" name="Text Box 20"/>
          <p:cNvSpPr txBox="1">
            <a:spLocks noChangeArrowheads="1"/>
          </p:cNvSpPr>
          <p:nvPr/>
        </p:nvSpPr>
        <p:spPr bwMode="auto">
          <a:xfrm>
            <a:off x="2089150" y="5243513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15797" name="Text Box 21"/>
          <p:cNvSpPr txBox="1">
            <a:spLocks noChangeArrowheads="1"/>
          </p:cNvSpPr>
          <p:nvPr/>
        </p:nvSpPr>
        <p:spPr bwMode="auto">
          <a:xfrm>
            <a:off x="2352675" y="5243513"/>
            <a:ext cx="579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+ q</a:t>
            </a:r>
          </a:p>
        </p:txBody>
      </p:sp>
      <p:sp>
        <p:nvSpPr>
          <p:cNvPr id="715798" name="AutoShape 22"/>
          <p:cNvSpPr>
            <a:spLocks noChangeArrowheads="1"/>
          </p:cNvSpPr>
          <p:nvPr/>
        </p:nvSpPr>
        <p:spPr bwMode="auto">
          <a:xfrm>
            <a:off x="5151438" y="2387600"/>
            <a:ext cx="3778250" cy="1974850"/>
          </a:xfrm>
          <a:prstGeom prst="wedgeRoundRectCallout">
            <a:avLst>
              <a:gd name="adj1" fmla="val -116093"/>
              <a:gd name="adj2" fmla="val 31995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3. </a:t>
            </a:r>
            <a:r>
              <a:rPr lang="en-US" sz="2000">
                <a:solidFill>
                  <a:srgbClr val="6600CC"/>
                </a:solidFill>
              </a:rPr>
              <a:t>Add the item to the </a:t>
            </a:r>
            <a:r>
              <a:rPr lang="en-US" sz="2000">
                <a:solidFill>
                  <a:srgbClr val="FF0000"/>
                </a:solidFill>
              </a:rPr>
              <a:t>end</a:t>
            </a:r>
            <a:r>
              <a:rPr lang="en-US" sz="2000">
                <a:solidFill>
                  <a:srgbClr val="6600CC"/>
                </a:solidFill>
              </a:rPr>
              <a:t> of the vector</a:t>
            </a:r>
            <a:r>
              <a:rPr lang="en-US" sz="2000">
                <a:solidFill>
                  <a:schemeClr val="tx1"/>
                </a:solidFill>
              </a:rPr>
              <a:t>: the Big-O of adding an item to the end of a vector is </a:t>
            </a:r>
            <a:r>
              <a:rPr lang="en-US" sz="2000">
                <a:solidFill>
                  <a:srgbClr val="FF0000"/>
                </a:solidFill>
              </a:rPr>
              <a:t>O(1)</a:t>
            </a:r>
            <a:r>
              <a:rPr lang="en-US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15799" name="Text Box 23"/>
          <p:cNvSpPr txBox="1">
            <a:spLocks noChangeArrowheads="1"/>
          </p:cNvSpPr>
          <p:nvPr/>
        </p:nvSpPr>
        <p:spPr bwMode="auto">
          <a:xfrm>
            <a:off x="2894013" y="5243513"/>
            <a:ext cx="557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+ 1</a:t>
            </a:r>
          </a:p>
        </p:txBody>
      </p:sp>
      <p:sp>
        <p:nvSpPr>
          <p:cNvPr id="715800" name="Text Box 24"/>
          <p:cNvSpPr txBox="1">
            <a:spLocks noChangeArrowheads="1"/>
          </p:cNvSpPr>
          <p:nvPr/>
        </p:nvSpPr>
        <p:spPr bwMode="auto">
          <a:xfrm>
            <a:off x="1362075" y="5805488"/>
            <a:ext cx="2451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So our total Big-O is:</a:t>
            </a:r>
          </a:p>
        </p:txBody>
      </p:sp>
      <p:sp>
        <p:nvSpPr>
          <p:cNvPr id="715802" name="Text Box 26"/>
          <p:cNvSpPr txBox="1">
            <a:spLocks noChangeArrowheads="1"/>
          </p:cNvSpPr>
          <p:nvPr/>
        </p:nvSpPr>
        <p:spPr bwMode="auto">
          <a:xfrm>
            <a:off x="1906588" y="6167438"/>
            <a:ext cx="931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O(q</a:t>
            </a:r>
            <a:r>
              <a:rPr lang="en-US" sz="2400" b="1" baseline="30000">
                <a:solidFill>
                  <a:srgbClr val="FF0000"/>
                </a:solidFill>
              </a:rPr>
              <a:t>2</a:t>
            </a:r>
            <a:r>
              <a:rPr lang="en-US" sz="240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15803" name="Rectangle 27"/>
          <p:cNvSpPr>
            <a:spLocks noChangeArrowheads="1"/>
          </p:cNvSpPr>
          <p:nvPr/>
        </p:nvSpPr>
        <p:spPr bwMode="auto">
          <a:xfrm>
            <a:off x="4845050" y="6270625"/>
            <a:ext cx="4298950" cy="2492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5804" name="Rectangle 28"/>
          <p:cNvSpPr>
            <a:spLocks noChangeArrowheads="1"/>
          </p:cNvSpPr>
          <p:nvPr/>
        </p:nvSpPr>
        <p:spPr bwMode="auto">
          <a:xfrm>
            <a:off x="4841875" y="5711825"/>
            <a:ext cx="4298950" cy="2492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5805" name="Rectangle 29"/>
          <p:cNvSpPr>
            <a:spLocks noChangeArrowheads="1"/>
          </p:cNvSpPr>
          <p:nvPr/>
        </p:nvSpPr>
        <p:spPr bwMode="auto">
          <a:xfrm>
            <a:off x="4838700" y="5430838"/>
            <a:ext cx="4298950" cy="24923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5806" name="Text Box 30"/>
          <p:cNvSpPr txBox="1">
            <a:spLocks noChangeArrowheads="1"/>
          </p:cNvSpPr>
          <p:nvPr/>
        </p:nvSpPr>
        <p:spPr bwMode="auto">
          <a:xfrm>
            <a:off x="1438275" y="5240338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q * (</a:t>
            </a:r>
          </a:p>
        </p:txBody>
      </p:sp>
      <p:sp>
        <p:nvSpPr>
          <p:cNvPr id="715807" name="Text Box 31"/>
          <p:cNvSpPr txBox="1">
            <a:spLocks noChangeArrowheads="1"/>
          </p:cNvSpPr>
          <p:nvPr/>
        </p:nvSpPr>
        <p:spPr bwMode="auto">
          <a:xfrm>
            <a:off x="3336925" y="5226050"/>
            <a:ext cx="295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5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5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5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5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15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15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15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15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15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15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15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15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15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15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15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15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15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782" grpId="0" animBg="1"/>
      <p:bldP spid="715785" grpId="0"/>
      <p:bldP spid="715787" grpId="0"/>
      <p:bldP spid="715788" grpId="0" animBg="1"/>
      <p:bldP spid="715788" grpId="1" animBg="1"/>
      <p:bldP spid="715789" grpId="0" animBg="1"/>
      <p:bldP spid="715789" grpId="1" animBg="1"/>
      <p:bldP spid="715791" grpId="0" animBg="1"/>
      <p:bldP spid="715791" grpId="1" animBg="1"/>
      <p:bldP spid="715792" grpId="0" animBg="1"/>
      <p:bldP spid="715794" grpId="0" animBg="1"/>
      <p:bldP spid="715794" grpId="1" animBg="1"/>
      <p:bldP spid="715795" grpId="0"/>
      <p:bldP spid="715796" grpId="0"/>
      <p:bldP spid="715797" grpId="0"/>
      <p:bldP spid="715799" grpId="0"/>
      <p:bldP spid="715800" grpId="0"/>
      <p:bldP spid="715802" grpId="0"/>
      <p:bldP spid="715803" grpId="0" animBg="1"/>
      <p:bldP spid="715803" grpId="1" animBg="1"/>
      <p:bldP spid="715804" grpId="0" animBg="1"/>
      <p:bldP spid="715804" grpId="1" animBg="1"/>
      <p:bldP spid="715805" grpId="0" animBg="1"/>
      <p:bldP spid="715805" grpId="1" animBg="1"/>
      <p:bldP spid="715806" grpId="0"/>
      <p:bldP spid="71580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0394-5180-4873-99B7-26158303842A}" type="slidenum">
              <a:rPr lang="en-US"/>
              <a:pPr/>
              <a:t>35</a:t>
            </a:fld>
            <a:endParaRPr lang="en-US"/>
          </a:p>
        </p:txBody>
      </p:sp>
      <p:sp>
        <p:nvSpPr>
          <p:cNvPr id="71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STL and Big Oh Cheat Sheet</a:t>
            </a:r>
          </a:p>
        </p:txBody>
      </p:sp>
      <p:sp>
        <p:nvSpPr>
          <p:cNvPr id="719875" name="Text Box 3"/>
          <p:cNvSpPr txBox="1">
            <a:spLocks noChangeArrowheads="1"/>
          </p:cNvSpPr>
          <p:nvPr/>
        </p:nvSpPr>
        <p:spPr bwMode="auto">
          <a:xfrm>
            <a:off x="1614488" y="3465513"/>
            <a:ext cx="5883275" cy="2286000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Name:     </a:t>
            </a:r>
            <a:r>
              <a:rPr lang="en-US" sz="2400">
                <a:solidFill>
                  <a:srgbClr val="008080"/>
                </a:solidFill>
              </a:rPr>
              <a:t>set</a:t>
            </a:r>
          </a:p>
          <a:p>
            <a:r>
              <a:rPr lang="en-US" sz="2400">
                <a:solidFill>
                  <a:schemeClr val="accent2"/>
                </a:solidFill>
              </a:rPr>
              <a:t>Purpose:</a:t>
            </a:r>
            <a:r>
              <a:rPr lang="en-US" sz="2400"/>
              <a:t> Maintains a set of unique items</a:t>
            </a:r>
          </a:p>
          <a:p>
            <a:r>
              <a:rPr lang="en-US" sz="2400">
                <a:solidFill>
                  <a:schemeClr val="accent2"/>
                </a:solidFill>
              </a:rPr>
              <a:t>Usage:</a:t>
            </a:r>
            <a:r>
              <a:rPr lang="en-US" sz="2400"/>
              <a:t>    set&lt;string&gt; s; s.insert(“Ack!”);</a:t>
            </a:r>
          </a:p>
          <a:p>
            <a:r>
              <a:rPr lang="en-US" sz="2400">
                <a:solidFill>
                  <a:schemeClr val="accent2"/>
                </a:solidFill>
              </a:rPr>
              <a:t>Inserting a new item: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O(log</a:t>
            </a:r>
            <a:r>
              <a:rPr lang="en-US" sz="2400" baseline="-25000">
                <a:solidFill>
                  <a:srgbClr val="FF0000"/>
                </a:solidFill>
              </a:rPr>
              <a:t>2</a:t>
            </a:r>
            <a:r>
              <a:rPr lang="en-US" sz="2400">
                <a:solidFill>
                  <a:srgbClr val="FF0000"/>
                </a:solidFill>
              </a:rPr>
              <a:t>n)</a:t>
            </a:r>
          </a:p>
          <a:p>
            <a:r>
              <a:rPr lang="en-US" sz="2400">
                <a:solidFill>
                  <a:schemeClr val="accent2"/>
                </a:solidFill>
              </a:rPr>
              <a:t>Finding an item:</a:t>
            </a:r>
            <a:r>
              <a:rPr lang="en-US" sz="2400"/>
              <a:t>          </a:t>
            </a:r>
            <a:r>
              <a:rPr lang="en-US" sz="2400">
                <a:solidFill>
                  <a:srgbClr val="FF0000"/>
                </a:solidFill>
              </a:rPr>
              <a:t>O(log</a:t>
            </a:r>
            <a:r>
              <a:rPr lang="en-US" sz="2400" baseline="-25000">
                <a:solidFill>
                  <a:srgbClr val="FF0000"/>
                </a:solidFill>
              </a:rPr>
              <a:t>2</a:t>
            </a:r>
            <a:r>
              <a:rPr lang="en-US" sz="2400">
                <a:solidFill>
                  <a:srgbClr val="FF0000"/>
                </a:solidFill>
              </a:rPr>
              <a:t>n)</a:t>
            </a:r>
          </a:p>
          <a:p>
            <a:r>
              <a:rPr lang="en-US" sz="2400">
                <a:solidFill>
                  <a:schemeClr val="accent2"/>
                </a:solidFill>
              </a:rPr>
              <a:t>Deleting an item:</a:t>
            </a:r>
            <a:r>
              <a:rPr lang="en-US" sz="2400"/>
              <a:t> 	    </a:t>
            </a:r>
            <a:r>
              <a:rPr lang="en-US" sz="2400">
                <a:solidFill>
                  <a:srgbClr val="FF0000"/>
                </a:solidFill>
              </a:rPr>
              <a:t>O(log</a:t>
            </a:r>
            <a:r>
              <a:rPr lang="en-US" sz="2400" baseline="-25000">
                <a:solidFill>
                  <a:srgbClr val="FF0000"/>
                </a:solidFill>
              </a:rPr>
              <a:t>2</a:t>
            </a:r>
            <a:r>
              <a:rPr lang="en-US" sz="2400">
                <a:solidFill>
                  <a:srgbClr val="FF0000"/>
                </a:solidFill>
              </a:rPr>
              <a:t>n)</a:t>
            </a:r>
          </a:p>
        </p:txBody>
      </p:sp>
      <p:sp>
        <p:nvSpPr>
          <p:cNvPr id="719876" name="Text Box 4"/>
          <p:cNvSpPr txBox="1">
            <a:spLocks noChangeArrowheads="1"/>
          </p:cNvSpPr>
          <p:nvPr/>
        </p:nvSpPr>
        <p:spPr bwMode="auto">
          <a:xfrm>
            <a:off x="1739900" y="3670300"/>
            <a:ext cx="6010275" cy="2286000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Name:     </a:t>
            </a:r>
            <a:r>
              <a:rPr lang="en-US" sz="2400">
                <a:solidFill>
                  <a:srgbClr val="008080"/>
                </a:solidFill>
              </a:rPr>
              <a:t>map</a:t>
            </a:r>
          </a:p>
          <a:p>
            <a:r>
              <a:rPr lang="en-US" sz="2400">
                <a:solidFill>
                  <a:schemeClr val="accent2"/>
                </a:solidFill>
              </a:rPr>
              <a:t>Purpose:</a:t>
            </a:r>
            <a:r>
              <a:rPr lang="en-US" sz="2400"/>
              <a:t> Maps one item to another</a:t>
            </a:r>
          </a:p>
          <a:p>
            <a:r>
              <a:rPr lang="en-US" sz="2400">
                <a:solidFill>
                  <a:schemeClr val="accent2"/>
                </a:solidFill>
              </a:rPr>
              <a:t>Usage:</a:t>
            </a:r>
            <a:r>
              <a:rPr lang="en-US" sz="2400"/>
              <a:t>    map&lt;int,string&gt; m; m[10] = “Bill”;</a:t>
            </a:r>
          </a:p>
          <a:p>
            <a:r>
              <a:rPr lang="en-US" sz="2400">
                <a:solidFill>
                  <a:schemeClr val="accent2"/>
                </a:solidFill>
              </a:rPr>
              <a:t>Inserting a new item: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O(log</a:t>
            </a:r>
            <a:r>
              <a:rPr lang="en-US" sz="2400" baseline="-25000">
                <a:solidFill>
                  <a:srgbClr val="FF0000"/>
                </a:solidFill>
              </a:rPr>
              <a:t>2</a:t>
            </a:r>
            <a:r>
              <a:rPr lang="en-US" sz="2400">
                <a:solidFill>
                  <a:srgbClr val="FF0000"/>
                </a:solidFill>
              </a:rPr>
              <a:t>n)</a:t>
            </a:r>
          </a:p>
          <a:p>
            <a:r>
              <a:rPr lang="en-US" sz="2400">
                <a:solidFill>
                  <a:schemeClr val="accent2"/>
                </a:solidFill>
              </a:rPr>
              <a:t>Finding an item:</a:t>
            </a:r>
            <a:r>
              <a:rPr lang="en-US" sz="2400"/>
              <a:t>          </a:t>
            </a:r>
            <a:r>
              <a:rPr lang="en-US" sz="2400">
                <a:solidFill>
                  <a:srgbClr val="FF0000"/>
                </a:solidFill>
              </a:rPr>
              <a:t>O(log</a:t>
            </a:r>
            <a:r>
              <a:rPr lang="en-US" sz="2400" baseline="-25000">
                <a:solidFill>
                  <a:srgbClr val="FF0000"/>
                </a:solidFill>
              </a:rPr>
              <a:t>2</a:t>
            </a:r>
            <a:r>
              <a:rPr lang="en-US" sz="2400">
                <a:solidFill>
                  <a:srgbClr val="FF0000"/>
                </a:solidFill>
              </a:rPr>
              <a:t>n)</a:t>
            </a:r>
          </a:p>
          <a:p>
            <a:r>
              <a:rPr lang="en-US" sz="2400">
                <a:solidFill>
                  <a:schemeClr val="accent2"/>
                </a:solidFill>
              </a:rPr>
              <a:t>Deleting an item:</a:t>
            </a:r>
            <a:r>
              <a:rPr lang="en-US" sz="2400"/>
              <a:t> 	    </a:t>
            </a:r>
            <a:r>
              <a:rPr lang="en-US" sz="2400">
                <a:solidFill>
                  <a:srgbClr val="FF0000"/>
                </a:solidFill>
              </a:rPr>
              <a:t>O(log</a:t>
            </a:r>
            <a:r>
              <a:rPr lang="en-US" sz="2400" baseline="-25000">
                <a:solidFill>
                  <a:srgbClr val="FF0000"/>
                </a:solidFill>
              </a:rPr>
              <a:t>2</a:t>
            </a:r>
            <a:r>
              <a:rPr lang="en-US" sz="2400">
                <a:solidFill>
                  <a:srgbClr val="FF0000"/>
                </a:solidFill>
              </a:rPr>
              <a:t>n)</a:t>
            </a:r>
          </a:p>
        </p:txBody>
      </p:sp>
      <p:sp>
        <p:nvSpPr>
          <p:cNvPr id="719877" name="Text Box 5"/>
          <p:cNvSpPr txBox="1">
            <a:spLocks noChangeArrowheads="1"/>
          </p:cNvSpPr>
          <p:nvPr/>
        </p:nvSpPr>
        <p:spPr bwMode="auto">
          <a:xfrm>
            <a:off x="2290763" y="3559175"/>
            <a:ext cx="4913312" cy="2286000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Name:     </a:t>
            </a:r>
            <a:r>
              <a:rPr lang="en-US" sz="2400">
                <a:solidFill>
                  <a:srgbClr val="008080"/>
                </a:solidFill>
              </a:rPr>
              <a:t>queue </a:t>
            </a:r>
            <a:r>
              <a:rPr lang="en-US" sz="2400">
                <a:solidFill>
                  <a:schemeClr val="tx1"/>
                </a:solidFill>
              </a:rPr>
              <a:t>and </a:t>
            </a:r>
            <a:r>
              <a:rPr lang="en-US" sz="2400">
                <a:solidFill>
                  <a:srgbClr val="008080"/>
                </a:solidFill>
              </a:rPr>
              <a:t>stack</a:t>
            </a:r>
          </a:p>
          <a:p>
            <a:r>
              <a:rPr lang="en-US" sz="2400">
                <a:solidFill>
                  <a:schemeClr val="accent2"/>
                </a:solidFill>
              </a:rPr>
              <a:t>Purpose:</a:t>
            </a:r>
            <a:r>
              <a:rPr lang="en-US" sz="2400"/>
              <a:t> Classic stack/queue</a:t>
            </a:r>
          </a:p>
          <a:p>
            <a:r>
              <a:rPr lang="en-US" sz="2400">
                <a:solidFill>
                  <a:schemeClr val="accent2"/>
                </a:solidFill>
              </a:rPr>
              <a:t>Usage:</a:t>
            </a:r>
            <a:r>
              <a:rPr lang="en-US" sz="2400"/>
              <a:t>    queue&lt;long&gt; q; q.push(5);</a:t>
            </a:r>
          </a:p>
          <a:p>
            <a:r>
              <a:rPr lang="en-US" sz="2400">
                <a:solidFill>
                  <a:schemeClr val="accent2"/>
                </a:solidFill>
              </a:rPr>
              <a:t>Inserting a new item: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O(1)</a:t>
            </a:r>
          </a:p>
          <a:p>
            <a:r>
              <a:rPr lang="en-US" sz="2400">
                <a:solidFill>
                  <a:schemeClr val="accent2"/>
                </a:solidFill>
              </a:rPr>
              <a:t>Popping an item:</a:t>
            </a:r>
            <a:r>
              <a:rPr lang="en-US" sz="2400"/>
              <a:t> 	    </a:t>
            </a:r>
            <a:r>
              <a:rPr lang="en-US" sz="2400">
                <a:solidFill>
                  <a:srgbClr val="FF0000"/>
                </a:solidFill>
              </a:rPr>
              <a:t>O(1)</a:t>
            </a:r>
          </a:p>
          <a:p>
            <a:r>
              <a:rPr lang="en-US" sz="2400">
                <a:solidFill>
                  <a:schemeClr val="accent2"/>
                </a:solidFill>
              </a:rPr>
              <a:t>Examining the top:</a:t>
            </a:r>
            <a:r>
              <a:rPr lang="en-US" sz="2400"/>
              <a:t> 	    </a:t>
            </a:r>
            <a:r>
              <a:rPr lang="en-US" sz="2400">
                <a:solidFill>
                  <a:srgbClr val="FF0000"/>
                </a:solidFill>
              </a:rPr>
              <a:t>O(1)</a:t>
            </a:r>
          </a:p>
        </p:txBody>
      </p:sp>
      <p:sp>
        <p:nvSpPr>
          <p:cNvPr id="719878" name="Text Box 6"/>
          <p:cNvSpPr txBox="1">
            <a:spLocks noChangeArrowheads="1"/>
          </p:cNvSpPr>
          <p:nvPr/>
        </p:nvSpPr>
        <p:spPr bwMode="auto">
          <a:xfrm>
            <a:off x="1846263" y="3051175"/>
            <a:ext cx="5962650" cy="3381375"/>
          </a:xfrm>
          <a:prstGeom prst="rect">
            <a:avLst/>
          </a:prstGeom>
          <a:solidFill>
            <a:srgbClr val="FFCC99">
              <a:alpha val="94000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Name:     </a:t>
            </a:r>
            <a:r>
              <a:rPr lang="en-US" sz="2400">
                <a:solidFill>
                  <a:srgbClr val="008080"/>
                </a:solidFill>
              </a:rPr>
              <a:t>vector</a:t>
            </a:r>
          </a:p>
          <a:p>
            <a:r>
              <a:rPr lang="en-US" sz="2400">
                <a:solidFill>
                  <a:schemeClr val="accent2"/>
                </a:solidFill>
              </a:rPr>
              <a:t>Purpose:</a:t>
            </a:r>
            <a:r>
              <a:rPr lang="en-US" sz="2400"/>
              <a:t> A resizable array</a:t>
            </a:r>
          </a:p>
          <a:p>
            <a:r>
              <a:rPr lang="en-US" sz="2400">
                <a:solidFill>
                  <a:schemeClr val="accent2"/>
                </a:solidFill>
              </a:rPr>
              <a:t>Usage:</a:t>
            </a:r>
            <a:r>
              <a:rPr lang="en-US" sz="2400"/>
              <a:t>    vector&lt;int&gt; v; v.push_back(42);</a:t>
            </a:r>
          </a:p>
          <a:p>
            <a:r>
              <a:rPr lang="en-US" sz="2000">
                <a:solidFill>
                  <a:schemeClr val="accent2"/>
                </a:solidFill>
              </a:rPr>
              <a:t>Inserting an item (top, or middle): </a:t>
            </a:r>
            <a:r>
              <a:rPr lang="en-US" sz="2400"/>
              <a:t>           </a:t>
            </a:r>
            <a:r>
              <a:rPr lang="en-US" sz="2400">
                <a:solidFill>
                  <a:srgbClr val="FF0000"/>
                </a:solidFill>
              </a:rPr>
              <a:t>O(n)</a:t>
            </a:r>
          </a:p>
          <a:p>
            <a:r>
              <a:rPr lang="en-US" sz="2000">
                <a:solidFill>
                  <a:schemeClr val="accent2"/>
                </a:solidFill>
              </a:rPr>
              <a:t>Inserting an item (bottom):                         </a:t>
            </a:r>
            <a:r>
              <a:rPr lang="en-US" sz="2400">
                <a:solidFill>
                  <a:srgbClr val="FF0000"/>
                </a:solidFill>
              </a:rPr>
              <a:t>O(1)</a:t>
            </a:r>
          </a:p>
          <a:p>
            <a:r>
              <a:rPr lang="en-US" sz="2000">
                <a:solidFill>
                  <a:schemeClr val="accent2"/>
                </a:solidFill>
              </a:rPr>
              <a:t>Deleting an item (top, or middle): </a:t>
            </a:r>
            <a:r>
              <a:rPr lang="en-US" sz="2400"/>
              <a:t>            </a:t>
            </a:r>
            <a:r>
              <a:rPr lang="en-US" sz="2400">
                <a:solidFill>
                  <a:srgbClr val="FF0000"/>
                </a:solidFill>
              </a:rPr>
              <a:t>O(n)</a:t>
            </a:r>
          </a:p>
          <a:p>
            <a:r>
              <a:rPr lang="en-US" sz="2000">
                <a:solidFill>
                  <a:schemeClr val="accent2"/>
                </a:solidFill>
              </a:rPr>
              <a:t>Deleting an item (bottom):</a:t>
            </a:r>
            <a:r>
              <a:rPr lang="en-US" sz="2400">
                <a:solidFill>
                  <a:schemeClr val="accent2"/>
                </a:solidFill>
              </a:rPr>
              <a:t>                      </a:t>
            </a:r>
            <a:r>
              <a:rPr lang="en-US" sz="2400">
                <a:solidFill>
                  <a:srgbClr val="FF0000"/>
                </a:solidFill>
              </a:rPr>
              <a:t>O(1)</a:t>
            </a:r>
          </a:p>
          <a:p>
            <a:r>
              <a:rPr lang="en-US" sz="2000">
                <a:solidFill>
                  <a:schemeClr val="accent2"/>
                </a:solidFill>
              </a:rPr>
              <a:t>Accessing an item (top, middle, or bottom): </a:t>
            </a:r>
            <a:r>
              <a:rPr lang="en-US" sz="2400">
                <a:solidFill>
                  <a:srgbClr val="FF0000"/>
                </a:solidFill>
              </a:rPr>
              <a:t>O(1)</a:t>
            </a:r>
          </a:p>
          <a:p>
            <a:r>
              <a:rPr lang="en-US" sz="2000">
                <a:solidFill>
                  <a:schemeClr val="accent2"/>
                </a:solidFill>
              </a:rPr>
              <a:t>Finding an item: </a:t>
            </a:r>
            <a:r>
              <a:rPr lang="en-US" sz="2000"/>
              <a:t>                                          </a:t>
            </a:r>
            <a:r>
              <a:rPr lang="en-US" sz="2400">
                <a:solidFill>
                  <a:srgbClr val="FF0000"/>
                </a:solidFill>
              </a:rPr>
              <a:t>O(n)</a:t>
            </a:r>
          </a:p>
        </p:txBody>
      </p:sp>
      <p:sp>
        <p:nvSpPr>
          <p:cNvPr id="719879" name="Text Box 7"/>
          <p:cNvSpPr txBox="1">
            <a:spLocks noChangeArrowheads="1"/>
          </p:cNvSpPr>
          <p:nvPr/>
        </p:nvSpPr>
        <p:spPr bwMode="auto">
          <a:xfrm>
            <a:off x="1541463" y="2879725"/>
            <a:ext cx="6186309" cy="3662541"/>
          </a:xfrm>
          <a:prstGeom prst="rect">
            <a:avLst/>
          </a:prstGeom>
          <a:solidFill>
            <a:srgbClr val="FFCC99">
              <a:alpha val="94000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Name:     </a:t>
            </a:r>
            <a:r>
              <a:rPr lang="en-US" sz="2400" dirty="0">
                <a:solidFill>
                  <a:srgbClr val="008080"/>
                </a:solidFill>
              </a:rPr>
              <a:t>list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Purpose:</a:t>
            </a:r>
            <a:r>
              <a:rPr lang="en-US" sz="2400" dirty="0"/>
              <a:t> Linked list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Usage:</a:t>
            </a:r>
            <a:r>
              <a:rPr lang="en-US" sz="2400" dirty="0"/>
              <a:t>    list&lt;</a:t>
            </a:r>
            <a:r>
              <a:rPr lang="en-US" sz="2400" dirty="0" err="1"/>
              <a:t>int</a:t>
            </a:r>
            <a:r>
              <a:rPr lang="en-US" sz="2400" dirty="0"/>
              <a:t>&gt; x; </a:t>
            </a:r>
            <a:r>
              <a:rPr lang="en-US" sz="2400" dirty="0" err="1"/>
              <a:t>x.push_back</a:t>
            </a:r>
            <a:r>
              <a:rPr lang="en-US" sz="2400" dirty="0"/>
              <a:t>(5);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Inserting an item (top, middle*, or bottom):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O(1)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Deleting an item (top, middle*, or bottom):</a:t>
            </a:r>
            <a:r>
              <a:rPr lang="en-US" sz="2400" dirty="0"/>
              <a:t>   </a:t>
            </a:r>
            <a:r>
              <a:rPr lang="en-US" sz="2400" dirty="0">
                <a:solidFill>
                  <a:srgbClr val="FF0000"/>
                </a:solidFill>
              </a:rPr>
              <a:t>O(1)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Accessing an item (top or bottom):                </a:t>
            </a:r>
            <a:r>
              <a:rPr lang="en-US" sz="2400" dirty="0">
                <a:solidFill>
                  <a:srgbClr val="FF0000"/>
                </a:solidFill>
              </a:rPr>
              <a:t>O(1)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Accessing an item (middle):                           </a:t>
            </a:r>
            <a:r>
              <a:rPr lang="en-US" sz="2400" dirty="0">
                <a:solidFill>
                  <a:srgbClr val="FF0000"/>
                </a:solidFill>
              </a:rPr>
              <a:t>O(n)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Finding an item: </a:t>
            </a:r>
            <a:r>
              <a:rPr lang="en-US" sz="2000" dirty="0"/>
              <a:t>                                            </a:t>
            </a:r>
            <a:r>
              <a:rPr lang="en-US" sz="2400" dirty="0">
                <a:solidFill>
                  <a:srgbClr val="FF0000"/>
                </a:solidFill>
              </a:rPr>
              <a:t>O(n)</a:t>
            </a:r>
          </a:p>
          <a:p>
            <a:r>
              <a:rPr lang="en-US" sz="2000" dirty="0"/>
              <a:t> </a:t>
            </a:r>
            <a:r>
              <a:rPr lang="en-US" sz="2000" dirty="0">
                <a:solidFill>
                  <a:srgbClr val="006666"/>
                </a:solidFill>
              </a:rPr>
              <a:t>*But to get to the middle, you may have to</a:t>
            </a:r>
          </a:p>
          <a:p>
            <a:r>
              <a:rPr lang="en-US" sz="2000" dirty="0">
                <a:solidFill>
                  <a:srgbClr val="006666"/>
                </a:solidFill>
              </a:rPr>
              <a:t>  first iterate through X items, at cost </a:t>
            </a:r>
            <a:r>
              <a:rPr lang="en-US" sz="2000" dirty="0">
                <a:solidFill>
                  <a:srgbClr val="CC0000"/>
                </a:solidFill>
              </a:rPr>
              <a:t>O(X)</a:t>
            </a:r>
          </a:p>
        </p:txBody>
      </p:sp>
      <p:sp>
        <p:nvSpPr>
          <p:cNvPr id="719880" name="Text Box 8"/>
          <p:cNvSpPr txBox="1">
            <a:spLocks noChangeArrowheads="1"/>
          </p:cNvSpPr>
          <p:nvPr/>
        </p:nvSpPr>
        <p:spPr bwMode="auto">
          <a:xfrm>
            <a:off x="320675" y="1144588"/>
            <a:ext cx="85947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When describing the Big-O of each </a:t>
            </a:r>
            <a:r>
              <a:rPr lang="en-US" sz="2400">
                <a:solidFill>
                  <a:srgbClr val="6600CC"/>
                </a:solidFill>
              </a:rPr>
              <a:t>operation</a:t>
            </a:r>
            <a:r>
              <a:rPr lang="en-US" sz="2400"/>
              <a:t> (e.g. </a:t>
            </a:r>
            <a:r>
              <a:rPr lang="en-US" sz="2400">
                <a:solidFill>
                  <a:srgbClr val="FF0000"/>
                </a:solidFill>
              </a:rPr>
              <a:t>insert</a:t>
            </a:r>
            <a:r>
              <a:rPr lang="en-US" sz="2400"/>
              <a:t>) on a </a:t>
            </a:r>
            <a:r>
              <a:rPr lang="en-US" sz="2400">
                <a:solidFill>
                  <a:srgbClr val="6600CC"/>
                </a:solidFill>
              </a:rPr>
              <a:t>container</a:t>
            </a:r>
            <a:r>
              <a:rPr lang="en-US" sz="2400"/>
              <a:t> (e.g., a </a:t>
            </a:r>
            <a:r>
              <a:rPr lang="en-US" sz="2400">
                <a:solidFill>
                  <a:srgbClr val="FF0000"/>
                </a:solidFill>
              </a:rPr>
              <a:t>vector</a:t>
            </a:r>
            <a:r>
              <a:rPr lang="en-US" sz="2400"/>
              <a:t>) below, we assume that the container holds </a:t>
            </a:r>
            <a:r>
              <a:rPr lang="en-US" sz="2400">
                <a:solidFill>
                  <a:srgbClr val="FF0000"/>
                </a:solidFill>
              </a:rPr>
              <a:t>n items</a:t>
            </a:r>
            <a:r>
              <a:rPr lang="en-US" sz="2400"/>
              <a:t> when the operation is performed.</a:t>
            </a:r>
          </a:p>
        </p:txBody>
      </p:sp>
      <p:sp>
        <p:nvSpPr>
          <p:cNvPr id="719883" name="Text Box 11"/>
          <p:cNvSpPr txBox="1">
            <a:spLocks noChangeArrowheads="1"/>
          </p:cNvSpPr>
          <p:nvPr/>
        </p:nvSpPr>
        <p:spPr bwMode="auto">
          <a:xfrm>
            <a:off x="188913" y="5875338"/>
            <a:ext cx="8594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If instead of holding </a:t>
            </a:r>
            <a:r>
              <a:rPr lang="en-US" sz="2400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items, a container holds </a:t>
            </a:r>
            <a:r>
              <a:rPr lang="en-US" sz="2400" dirty="0">
                <a:solidFill>
                  <a:srgbClr val="FF0000"/>
                </a:solidFill>
              </a:rPr>
              <a:t>p</a:t>
            </a:r>
            <a:r>
              <a:rPr lang="en-US" sz="2400" dirty="0"/>
              <a:t> items, then just replace </a:t>
            </a:r>
            <a:r>
              <a:rPr lang="en-US" sz="2400" dirty="0">
                <a:solidFill>
                  <a:srgbClr val="FF0000"/>
                </a:solidFill>
              </a:rPr>
              <a:t>“n”</a:t>
            </a:r>
            <a:r>
              <a:rPr lang="en-US" sz="2400" dirty="0"/>
              <a:t> with </a:t>
            </a:r>
            <a:r>
              <a:rPr lang="en-US" sz="2400" dirty="0">
                <a:solidFill>
                  <a:srgbClr val="FF0000"/>
                </a:solidFill>
              </a:rPr>
              <a:t>“p”</a:t>
            </a:r>
            <a:r>
              <a:rPr lang="en-US" sz="2400" dirty="0"/>
              <a:t> when you do your analysis.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71987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8.97317E-7 L -0.32413 -0.2157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19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15" y="-10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719876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59019E-6 L 0.29549 -0.2451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198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74" y="-122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1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719877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87604E-6 L -0.01962 -0.2194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719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-109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1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1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719878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44033E-6 L -0.28142 -0.0013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198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8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1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1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719879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95097E-6 L 0.23993 0.01087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7198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7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875" grpId="0" animBg="1"/>
      <p:bldP spid="719875" grpId="1" animBg="1"/>
      <p:bldP spid="719875" grpId="2" animBg="1"/>
      <p:bldP spid="719876" grpId="0" animBg="1"/>
      <p:bldP spid="719876" grpId="1" animBg="1"/>
      <p:bldP spid="719876" grpId="2" animBg="1"/>
      <p:bldP spid="719877" grpId="0" animBg="1"/>
      <p:bldP spid="719877" grpId="1" animBg="1"/>
      <p:bldP spid="719877" grpId="2" animBg="1"/>
      <p:bldP spid="719878" grpId="0" animBg="1"/>
      <p:bldP spid="719878" grpId="1" animBg="1"/>
      <p:bldP spid="719878" grpId="2" animBg="1"/>
      <p:bldP spid="719879" grpId="0" animBg="1"/>
      <p:bldP spid="719879" grpId="1" animBg="1"/>
      <p:bldP spid="719879" grpId="2" animBg="1"/>
      <p:bldP spid="719880" grpId="0"/>
      <p:bldP spid="71988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B535F-3276-4B9D-9190-909AC2BE1175}" type="slidenum">
              <a:rPr lang="en-US"/>
              <a:pPr/>
              <a:t>36</a:t>
            </a:fld>
            <a:endParaRPr lang="en-US"/>
          </a:p>
        </p:txBody>
      </p:sp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74613" y="-142875"/>
            <a:ext cx="8912225" cy="1143000"/>
          </a:xfrm>
        </p:spPr>
        <p:txBody>
          <a:bodyPr/>
          <a:lstStyle/>
          <a:p>
            <a:r>
              <a:rPr lang="en-US" sz="2800"/>
              <a:t>Computing the Big-O of Algorithms that use STL</a:t>
            </a:r>
          </a:p>
        </p:txBody>
      </p:sp>
      <p:sp>
        <p:nvSpPr>
          <p:cNvPr id="701445" name="Text Box 5"/>
          <p:cNvSpPr txBox="1">
            <a:spLocks noChangeArrowheads="1"/>
          </p:cNvSpPr>
          <p:nvPr/>
        </p:nvSpPr>
        <p:spPr bwMode="auto">
          <a:xfrm>
            <a:off x="1463675" y="3071813"/>
            <a:ext cx="6611938" cy="192405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int main( )</a:t>
            </a:r>
          </a:p>
          <a:p>
            <a:r>
              <a:rPr lang="en-US" sz="2000" b="1"/>
              <a:t>{</a:t>
            </a:r>
          </a:p>
          <a:p>
            <a:r>
              <a:rPr lang="en-US" sz="2000"/>
              <a:t>    </a:t>
            </a:r>
            <a:r>
              <a:rPr lang="en-US" sz="2000">
                <a:solidFill>
                  <a:srgbClr val="6600CC"/>
                </a:solidFill>
              </a:rPr>
              <a:t>set</a:t>
            </a:r>
            <a:r>
              <a:rPr lang="en-US" sz="2000"/>
              <a:t>&lt; int &gt; nums;</a:t>
            </a:r>
          </a:p>
          <a:p>
            <a:r>
              <a:rPr lang="en-US" sz="2000"/>
              <a:t>    for (int i=0; i &lt; </a:t>
            </a:r>
            <a:r>
              <a:rPr lang="en-US" sz="2000">
                <a:solidFill>
                  <a:srgbClr val="FF0000"/>
                </a:solidFill>
              </a:rPr>
              <a:t>q</a:t>
            </a:r>
            <a:r>
              <a:rPr lang="en-US" sz="2000"/>
              <a:t> ; i ++)</a:t>
            </a:r>
          </a:p>
          <a:p>
            <a:r>
              <a:rPr lang="en-US" sz="2000"/>
              <a:t>       nums.insert( i );	</a:t>
            </a:r>
          </a:p>
          <a:p>
            <a:r>
              <a:rPr lang="en-US" sz="2000" b="1"/>
              <a:t>}</a:t>
            </a:r>
          </a:p>
        </p:txBody>
      </p:sp>
      <p:sp>
        <p:nvSpPr>
          <p:cNvPr id="701454" name="AutoShape 14"/>
          <p:cNvSpPr>
            <a:spLocks noChangeArrowheads="1"/>
          </p:cNvSpPr>
          <p:nvPr/>
        </p:nvSpPr>
        <p:spPr bwMode="auto">
          <a:xfrm>
            <a:off x="1719263" y="1909763"/>
            <a:ext cx="3198812" cy="1096962"/>
          </a:xfrm>
          <a:prstGeom prst="wedgeRoundRectCallout">
            <a:avLst>
              <a:gd name="adj1" fmla="val 13426"/>
              <a:gd name="adj2" fmla="val 150870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Well, our loop runs through</a:t>
            </a:r>
            <a:r>
              <a:rPr lang="en-US" sz="2000">
                <a:solidFill>
                  <a:srgbClr val="FF0000"/>
                </a:solidFill>
              </a:rPr>
              <a:t> q</a:t>
            </a:r>
            <a:r>
              <a:rPr lang="en-US" sz="2000">
                <a:solidFill>
                  <a:schemeClr val="tx1"/>
                </a:solidFill>
              </a:rPr>
              <a:t> iterations…</a:t>
            </a:r>
            <a:br>
              <a:rPr lang="en-US" sz="2000">
                <a:solidFill>
                  <a:schemeClr val="tx1"/>
                </a:solidFill>
              </a:rPr>
            </a:b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701455" name="Text Box 15"/>
          <p:cNvSpPr txBox="1">
            <a:spLocks noChangeArrowheads="1"/>
          </p:cNvSpPr>
          <p:nvPr/>
        </p:nvSpPr>
        <p:spPr bwMode="auto">
          <a:xfrm>
            <a:off x="4813300" y="5664200"/>
            <a:ext cx="4330700" cy="1193800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008080"/>
                </a:solidFill>
              </a:rPr>
              <a:t>                    The STL set</a:t>
            </a:r>
          </a:p>
          <a:p>
            <a:r>
              <a:rPr lang="en-US">
                <a:solidFill>
                  <a:schemeClr val="accent2"/>
                </a:solidFill>
              </a:rPr>
              <a:t>Inserting a new item:</a:t>
            </a:r>
            <a:r>
              <a:rPr lang="en-US"/>
              <a:t>  	       O(log</a:t>
            </a:r>
            <a:r>
              <a:rPr lang="en-US" baseline="-25000"/>
              <a:t>2</a:t>
            </a:r>
            <a:r>
              <a:rPr lang="en-US"/>
              <a:t>n)</a:t>
            </a:r>
          </a:p>
          <a:p>
            <a:r>
              <a:rPr lang="en-US">
                <a:solidFill>
                  <a:schemeClr val="accent2"/>
                </a:solidFill>
              </a:rPr>
              <a:t>Finding an item:</a:t>
            </a:r>
            <a:r>
              <a:rPr lang="en-US"/>
              <a:t>          	       O(log</a:t>
            </a:r>
            <a:r>
              <a:rPr lang="en-US" baseline="-25000"/>
              <a:t>2</a:t>
            </a:r>
            <a:r>
              <a:rPr lang="en-US"/>
              <a:t>n)</a:t>
            </a:r>
          </a:p>
          <a:p>
            <a:r>
              <a:rPr lang="en-US">
                <a:solidFill>
                  <a:schemeClr val="accent2"/>
                </a:solidFill>
              </a:rPr>
              <a:t>Deleting an item:</a:t>
            </a:r>
            <a:r>
              <a:rPr lang="en-US"/>
              <a:t> 	       O(log</a:t>
            </a:r>
            <a:r>
              <a:rPr lang="en-US" baseline="-25000"/>
              <a:t>2</a:t>
            </a:r>
            <a:r>
              <a:rPr lang="en-US"/>
              <a:t>n)</a:t>
            </a:r>
          </a:p>
        </p:txBody>
      </p:sp>
      <p:sp>
        <p:nvSpPr>
          <p:cNvPr id="701456" name="AutoShape 16"/>
          <p:cNvSpPr>
            <a:spLocks noChangeArrowheads="1"/>
          </p:cNvSpPr>
          <p:nvPr/>
        </p:nvSpPr>
        <p:spPr bwMode="auto">
          <a:xfrm>
            <a:off x="3741738" y="720725"/>
            <a:ext cx="3148012" cy="1522413"/>
          </a:xfrm>
          <a:prstGeom prst="wedgeRoundRectCallout">
            <a:avLst>
              <a:gd name="adj1" fmla="val -78394"/>
              <a:gd name="adj2" fmla="val 116528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So what’s the Big-O of this function?</a:t>
            </a:r>
          </a:p>
        </p:txBody>
      </p:sp>
      <p:sp>
        <p:nvSpPr>
          <p:cNvPr id="701448" name="AutoShape 8"/>
          <p:cNvSpPr>
            <a:spLocks noChangeArrowheads="1"/>
          </p:cNvSpPr>
          <p:nvPr/>
        </p:nvSpPr>
        <p:spPr bwMode="auto">
          <a:xfrm>
            <a:off x="4794250" y="2841625"/>
            <a:ext cx="4349750" cy="2081213"/>
          </a:xfrm>
          <a:prstGeom prst="wedgeRoundRectCallout">
            <a:avLst>
              <a:gd name="adj1" fmla="val -69162"/>
              <a:gd name="adj2" fmla="val 27727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And during each iteration, we insert a number into our </a:t>
            </a:r>
            <a:r>
              <a:rPr lang="en-US" sz="2000">
                <a:solidFill>
                  <a:srgbClr val="6600CC"/>
                </a:solidFill>
              </a:rPr>
              <a:t>set</a:t>
            </a:r>
            <a:r>
              <a:rPr lang="en-US" sz="200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r>
              <a:rPr lang="en-US" sz="2000">
                <a:solidFill>
                  <a:schemeClr val="tx1"/>
                </a:solidFill>
              </a:rPr>
              <a:t>As we see below, inserting a number into a set with</a:t>
            </a:r>
            <a:r>
              <a:rPr lang="en-US" sz="2000">
                <a:solidFill>
                  <a:srgbClr val="FF0000"/>
                </a:solidFill>
              </a:rPr>
              <a:t> n</a:t>
            </a:r>
            <a:r>
              <a:rPr lang="en-US" sz="2000">
                <a:solidFill>
                  <a:schemeClr val="tx1"/>
                </a:solidFill>
              </a:rPr>
              <a:t> items takes </a:t>
            </a:r>
            <a:r>
              <a:rPr lang="en-US" sz="2000">
                <a:solidFill>
                  <a:srgbClr val="FF0000"/>
                </a:solidFill>
              </a:rPr>
              <a:t>log</a:t>
            </a:r>
            <a:r>
              <a:rPr lang="en-US" sz="2000" b="1" baseline="-25000">
                <a:solidFill>
                  <a:srgbClr val="FF0000"/>
                </a:solidFill>
              </a:rPr>
              <a:t>2</a:t>
            </a:r>
            <a:r>
              <a:rPr lang="en-US" sz="2000">
                <a:solidFill>
                  <a:srgbClr val="FF0000"/>
                </a:solidFill>
              </a:rPr>
              <a:t>(n)</a:t>
            </a:r>
            <a:r>
              <a:rPr lang="en-US" sz="2000">
                <a:solidFill>
                  <a:schemeClr val="tx1"/>
                </a:solidFill>
              </a:rPr>
              <a:t> steps.</a:t>
            </a:r>
            <a:endParaRPr lang="en-US" sz="2000"/>
          </a:p>
        </p:txBody>
      </p:sp>
      <p:sp>
        <p:nvSpPr>
          <p:cNvPr id="701461" name="AutoShape 21"/>
          <p:cNvSpPr>
            <a:spLocks noChangeArrowheads="1"/>
          </p:cNvSpPr>
          <p:nvPr/>
        </p:nvSpPr>
        <p:spPr bwMode="auto">
          <a:xfrm>
            <a:off x="1970088" y="976313"/>
            <a:ext cx="3803650" cy="1195387"/>
          </a:xfrm>
          <a:prstGeom prst="wedgeRoundRectCallout">
            <a:avLst>
              <a:gd name="adj1" fmla="val -17611"/>
              <a:gd name="adj2" fmla="val 182403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But wait, our </a:t>
            </a:r>
            <a:r>
              <a:rPr lang="en-US" sz="2000">
                <a:solidFill>
                  <a:srgbClr val="6600CC"/>
                </a:solidFill>
              </a:rPr>
              <a:t>set</a:t>
            </a:r>
            <a:r>
              <a:rPr lang="en-US" sz="2000">
                <a:solidFill>
                  <a:schemeClr val="tx1"/>
                </a:solidFill>
              </a:rPr>
              <a:t> doesn’t start with </a:t>
            </a:r>
            <a:r>
              <a:rPr lang="en-US" sz="2000">
                <a:solidFill>
                  <a:srgbClr val="FF0000"/>
                </a:solidFill>
              </a:rPr>
              <a:t>n</a:t>
            </a:r>
            <a:r>
              <a:rPr lang="en-US" sz="2000">
                <a:solidFill>
                  <a:schemeClr val="tx1"/>
                </a:solidFill>
              </a:rPr>
              <a:t> items… It starts with </a:t>
            </a:r>
            <a:r>
              <a:rPr lang="en-US" sz="2000">
                <a:solidFill>
                  <a:srgbClr val="FF0000"/>
                </a:solidFill>
              </a:rPr>
              <a:t>zero</a:t>
            </a:r>
            <a:r>
              <a:rPr lang="en-US" sz="2000">
                <a:solidFill>
                  <a:schemeClr val="tx1"/>
                </a:solidFill>
              </a:rPr>
              <a:t> items!</a:t>
            </a:r>
            <a:endParaRPr lang="en-US" sz="2000"/>
          </a:p>
        </p:txBody>
      </p:sp>
      <p:sp>
        <p:nvSpPr>
          <p:cNvPr id="701467" name="Rectangle 27"/>
          <p:cNvSpPr>
            <a:spLocks noChangeArrowheads="1"/>
          </p:cNvSpPr>
          <p:nvPr/>
        </p:nvSpPr>
        <p:spPr bwMode="auto">
          <a:xfrm>
            <a:off x="4816475" y="5997575"/>
            <a:ext cx="4298950" cy="2730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1462" name="AutoShape 22"/>
          <p:cNvSpPr>
            <a:spLocks noChangeArrowheads="1"/>
          </p:cNvSpPr>
          <p:nvPr/>
        </p:nvSpPr>
        <p:spPr bwMode="auto">
          <a:xfrm>
            <a:off x="3797300" y="4951413"/>
            <a:ext cx="4895850" cy="1470025"/>
          </a:xfrm>
          <a:prstGeom prst="wedgeRoundRectCallout">
            <a:avLst>
              <a:gd name="adj1" fmla="val -46208"/>
              <a:gd name="adj2" fmla="val -74944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And in fact, our </a:t>
            </a:r>
            <a:r>
              <a:rPr lang="en-US" sz="2000">
                <a:solidFill>
                  <a:srgbClr val="6600CC"/>
                </a:solidFill>
              </a:rPr>
              <a:t>set</a:t>
            </a:r>
            <a:r>
              <a:rPr lang="en-US" sz="2000">
                <a:solidFill>
                  <a:schemeClr val="tx1"/>
                </a:solidFill>
              </a:rPr>
              <a:t> will have a </a:t>
            </a:r>
            <a:r>
              <a:rPr lang="en-US" sz="2000">
                <a:solidFill>
                  <a:srgbClr val="FF0000"/>
                </a:solidFill>
              </a:rPr>
              <a:t>different number</a:t>
            </a:r>
            <a:r>
              <a:rPr lang="en-US" sz="2000">
                <a:solidFill>
                  <a:schemeClr val="tx1"/>
                </a:solidFill>
              </a:rPr>
              <a:t> of items during each iteration of the loop!</a:t>
            </a:r>
            <a:endParaRPr lang="en-US" sz="2000"/>
          </a:p>
        </p:txBody>
      </p:sp>
      <p:sp>
        <p:nvSpPr>
          <p:cNvPr id="701463" name="AutoShape 23"/>
          <p:cNvSpPr>
            <a:spLocks noChangeArrowheads="1"/>
          </p:cNvSpPr>
          <p:nvPr/>
        </p:nvSpPr>
        <p:spPr bwMode="auto">
          <a:xfrm>
            <a:off x="5149850" y="3038475"/>
            <a:ext cx="3803650" cy="1066800"/>
          </a:xfrm>
          <a:prstGeom prst="wedgeRoundRectCallout">
            <a:avLst>
              <a:gd name="adj1" fmla="val -79759"/>
              <a:gd name="adj2" fmla="val 83778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So what should we use as the cost of inserting an item into the </a:t>
            </a:r>
            <a:r>
              <a:rPr lang="en-US" sz="2000">
                <a:solidFill>
                  <a:srgbClr val="6600CC"/>
                </a:solidFill>
              </a:rPr>
              <a:t>set</a:t>
            </a:r>
            <a:r>
              <a:rPr lang="en-US" sz="2000">
                <a:solidFill>
                  <a:schemeClr val="tx1"/>
                </a:solidFill>
              </a:rPr>
              <a:t>?</a:t>
            </a:r>
            <a:endParaRPr lang="en-US" sz="2000"/>
          </a:p>
        </p:txBody>
      </p:sp>
      <p:sp>
        <p:nvSpPr>
          <p:cNvPr id="701449" name="Text Box 9"/>
          <p:cNvSpPr txBox="1">
            <a:spLocks noChangeArrowheads="1"/>
          </p:cNvSpPr>
          <p:nvPr/>
        </p:nvSpPr>
        <p:spPr bwMode="auto">
          <a:xfrm>
            <a:off x="452438" y="2049463"/>
            <a:ext cx="85359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Then do your Big-O analysis under the assumption that each container always holds exactly this number of items.</a:t>
            </a:r>
          </a:p>
        </p:txBody>
      </p:sp>
      <p:sp>
        <p:nvSpPr>
          <p:cNvPr id="701444" name="Text Box 4"/>
          <p:cNvSpPr txBox="1">
            <a:spLocks noChangeArrowheads="1"/>
          </p:cNvSpPr>
          <p:nvPr/>
        </p:nvSpPr>
        <p:spPr bwMode="auto">
          <a:xfrm>
            <a:off x="168275" y="987425"/>
            <a:ext cx="88328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When evaluating STL-based algorithms, first determine the maximum # of items each container could possibly hold.</a:t>
            </a:r>
          </a:p>
        </p:txBody>
      </p:sp>
      <p:sp>
        <p:nvSpPr>
          <p:cNvPr id="701464" name="AutoShape 24"/>
          <p:cNvSpPr>
            <a:spLocks noChangeArrowheads="1"/>
          </p:cNvSpPr>
          <p:nvPr/>
        </p:nvSpPr>
        <p:spPr bwMode="auto">
          <a:xfrm>
            <a:off x="3273425" y="827088"/>
            <a:ext cx="3603625" cy="2132012"/>
          </a:xfrm>
          <a:prstGeom prst="wedgeRoundRectCallout">
            <a:avLst>
              <a:gd name="adj1" fmla="val -39208"/>
              <a:gd name="adj2" fmla="val 103463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Ok. Well, after the loop finishes, our </a:t>
            </a:r>
            <a:r>
              <a:rPr lang="en-US" sz="2000">
                <a:solidFill>
                  <a:srgbClr val="6600CC"/>
                </a:solidFill>
              </a:rPr>
              <a:t>set</a:t>
            </a:r>
            <a:r>
              <a:rPr lang="en-US" sz="2000">
                <a:solidFill>
                  <a:schemeClr val="tx1"/>
                </a:solidFill>
              </a:rPr>
              <a:t> will hold </a:t>
            </a:r>
            <a:r>
              <a:rPr lang="en-US" sz="2000">
                <a:solidFill>
                  <a:srgbClr val="FF0000"/>
                </a:solidFill>
              </a:rPr>
              <a:t>q</a:t>
            </a:r>
            <a:r>
              <a:rPr lang="en-US" sz="2000">
                <a:solidFill>
                  <a:schemeClr val="tx1"/>
                </a:solidFill>
              </a:rPr>
              <a:t> values…</a:t>
            </a:r>
          </a:p>
          <a:p>
            <a:pPr algn="ctr"/>
            <a:endParaRPr lang="en-US" sz="1000">
              <a:solidFill>
                <a:schemeClr val="tx1"/>
              </a:solidFill>
            </a:endParaRPr>
          </a:p>
          <a:p>
            <a:pPr algn="ctr"/>
            <a:r>
              <a:rPr lang="en-US" sz="2000">
                <a:solidFill>
                  <a:schemeClr val="tx1"/>
                </a:solidFill>
              </a:rPr>
              <a:t>This is the maximum # of values it can hold.</a:t>
            </a:r>
          </a:p>
        </p:txBody>
      </p:sp>
      <p:sp>
        <p:nvSpPr>
          <p:cNvPr id="701453" name="AutoShape 13"/>
          <p:cNvSpPr>
            <a:spLocks noChangeArrowheads="1"/>
          </p:cNvSpPr>
          <p:nvPr/>
        </p:nvSpPr>
        <p:spPr bwMode="auto">
          <a:xfrm>
            <a:off x="5327650" y="334963"/>
            <a:ext cx="3816350" cy="2757487"/>
          </a:xfrm>
          <a:prstGeom prst="wedgeRoundRectCallout">
            <a:avLst>
              <a:gd name="adj1" fmla="val -87273"/>
              <a:gd name="adj2" fmla="val 102157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Ok, I’ll assume that our set always has </a:t>
            </a:r>
            <a:r>
              <a:rPr lang="en-US" sz="2000">
                <a:solidFill>
                  <a:srgbClr val="FF0000"/>
                </a:solidFill>
              </a:rPr>
              <a:t>q</a:t>
            </a:r>
            <a:r>
              <a:rPr lang="en-US" sz="2000">
                <a:solidFill>
                  <a:schemeClr val="tx1"/>
                </a:solidFill>
              </a:rPr>
              <a:t> items in it.</a:t>
            </a: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r>
              <a:rPr lang="en-US" sz="2000">
                <a:solidFill>
                  <a:schemeClr val="tx1"/>
                </a:solidFill>
              </a:rPr>
              <a:t>That means that each time we insert an item into our set it takes </a:t>
            </a:r>
            <a:r>
              <a:rPr lang="en-US" sz="2000">
                <a:solidFill>
                  <a:srgbClr val="FF0000"/>
                </a:solidFill>
              </a:rPr>
              <a:t>log</a:t>
            </a:r>
            <a:r>
              <a:rPr lang="en-US" sz="2000" b="1" baseline="-25000">
                <a:solidFill>
                  <a:srgbClr val="FF0000"/>
                </a:solidFill>
              </a:rPr>
              <a:t>2</a:t>
            </a:r>
            <a:r>
              <a:rPr lang="en-US" sz="2000">
                <a:solidFill>
                  <a:srgbClr val="FF0000"/>
                </a:solidFill>
              </a:rPr>
              <a:t>(q) </a:t>
            </a:r>
            <a:r>
              <a:rPr lang="en-US" sz="2000">
                <a:solidFill>
                  <a:schemeClr val="tx1"/>
                </a:solidFill>
              </a:rPr>
              <a:t>steps</a:t>
            </a:r>
            <a:r>
              <a:rPr lang="en-US" sz="200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01465" name="AutoShape 25"/>
          <p:cNvSpPr>
            <a:spLocks noChangeArrowheads="1"/>
          </p:cNvSpPr>
          <p:nvPr/>
        </p:nvSpPr>
        <p:spPr bwMode="auto">
          <a:xfrm>
            <a:off x="361950" y="225425"/>
            <a:ext cx="4375150" cy="2757488"/>
          </a:xfrm>
          <a:prstGeom prst="wedgeRoundRectCallout">
            <a:avLst>
              <a:gd name="adj1" fmla="val 25796"/>
              <a:gd name="adj2" fmla="val 88398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So if our loop runs a total of </a:t>
            </a:r>
            <a:r>
              <a:rPr lang="en-US" sz="2000" dirty="0">
                <a:solidFill>
                  <a:srgbClr val="FF0000"/>
                </a:solidFill>
              </a:rPr>
              <a:t>q</a:t>
            </a:r>
            <a:r>
              <a:rPr lang="en-US" sz="2000" dirty="0">
                <a:solidFill>
                  <a:schemeClr val="tx1"/>
                </a:solidFill>
              </a:rPr>
              <a:t> iterations…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 and each iteration we insert at a cost of </a:t>
            </a:r>
            <a:r>
              <a:rPr lang="en-US" sz="2000" dirty="0">
                <a:solidFill>
                  <a:srgbClr val="FF0000"/>
                </a:solidFill>
              </a:rPr>
              <a:t>log</a:t>
            </a:r>
            <a:r>
              <a:rPr lang="en-US" sz="2000" b="1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(q) </a:t>
            </a:r>
            <a:r>
              <a:rPr lang="en-US" sz="2000" dirty="0">
                <a:solidFill>
                  <a:schemeClr val="tx1"/>
                </a:solidFill>
              </a:rPr>
              <a:t>into our set…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Then our total cost is </a:t>
            </a:r>
            <a:r>
              <a:rPr lang="en-US" sz="2000" dirty="0">
                <a:solidFill>
                  <a:srgbClr val="FF0000"/>
                </a:solidFill>
              </a:rPr>
              <a:t>q * log</a:t>
            </a:r>
            <a:r>
              <a:rPr lang="en-US" sz="2000" b="1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(q)</a:t>
            </a:r>
          </a:p>
        </p:txBody>
      </p:sp>
      <p:sp>
        <p:nvSpPr>
          <p:cNvPr id="701466" name="Text Box 26"/>
          <p:cNvSpPr txBox="1">
            <a:spLocks noChangeArrowheads="1"/>
          </p:cNvSpPr>
          <p:nvPr/>
        </p:nvSpPr>
        <p:spPr bwMode="auto">
          <a:xfrm>
            <a:off x="490538" y="5400675"/>
            <a:ext cx="3400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And that’s the correct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answer!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0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0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014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01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01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0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0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0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0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70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0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0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01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01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445" grpId="0" animBg="1"/>
      <p:bldP spid="701454" grpId="0" animBg="1"/>
      <p:bldP spid="701454" grpId="1" animBg="1"/>
      <p:bldP spid="701455" grpId="0" animBg="1"/>
      <p:bldP spid="701456" grpId="0" animBg="1"/>
      <p:bldP spid="701456" grpId="1" animBg="1"/>
      <p:bldP spid="701448" grpId="0" uiExpand="1" build="p" animBg="1"/>
      <p:bldP spid="701448" grpId="1" build="allAtOnce" animBg="1"/>
      <p:bldP spid="701461" grpId="0" animBg="1"/>
      <p:bldP spid="701461" grpId="1" animBg="1"/>
      <p:bldP spid="701467" grpId="0" animBg="1"/>
      <p:bldP spid="701462" grpId="0" animBg="1"/>
      <p:bldP spid="701462" grpId="1" animBg="1"/>
      <p:bldP spid="701463" grpId="0" animBg="1"/>
      <p:bldP spid="701463" grpId="1" animBg="1"/>
      <p:bldP spid="701449" grpId="0"/>
      <p:bldP spid="701444" grpId="0"/>
      <p:bldP spid="701464" grpId="0" animBg="1"/>
      <p:bldP spid="701464" grpId="1" animBg="1"/>
      <p:bldP spid="701453" grpId="0" animBg="1"/>
      <p:bldP spid="701465" grpId="0" animBg="1"/>
      <p:bldP spid="70146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21408-7904-4DBE-846C-25B0CD80AB09}" type="slidenum">
              <a:rPr lang="en-US"/>
              <a:pPr/>
              <a:t>37</a:t>
            </a:fld>
            <a:endParaRPr lang="en-US"/>
          </a:p>
        </p:txBody>
      </p:sp>
      <p:sp>
        <p:nvSpPr>
          <p:cNvPr id="693259" name="Text Box 11"/>
          <p:cNvSpPr txBox="1">
            <a:spLocks noChangeArrowheads="1"/>
          </p:cNvSpPr>
          <p:nvPr/>
        </p:nvSpPr>
        <p:spPr bwMode="auto">
          <a:xfrm>
            <a:off x="117476" y="912257"/>
            <a:ext cx="896314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See if you can figure out the Big-O of these </a:t>
            </a:r>
            <a:br>
              <a:rPr lang="en-US" sz="2200" dirty="0"/>
            </a:br>
            <a:r>
              <a:rPr lang="en-US" sz="2200" dirty="0"/>
              <a:t>functions which use the STL!</a:t>
            </a:r>
          </a:p>
        </p:txBody>
      </p:sp>
      <p:sp>
        <p:nvSpPr>
          <p:cNvPr id="693260" name="Text Box 12"/>
          <p:cNvSpPr txBox="1">
            <a:spLocks noChangeArrowheads="1"/>
          </p:cNvSpPr>
          <p:nvPr/>
        </p:nvSpPr>
        <p:spPr bwMode="auto">
          <a:xfrm>
            <a:off x="2150331" y="1993360"/>
            <a:ext cx="4629150" cy="192405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// Assume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 items in vector v</a:t>
            </a:r>
          </a:p>
          <a:p>
            <a:r>
              <a:rPr lang="en-US" dirty="0"/>
              <a:t>void </a:t>
            </a:r>
            <a:r>
              <a:rPr lang="en-US" dirty="0" err="1"/>
              <a:t>clearFromFront</a:t>
            </a:r>
            <a:r>
              <a:rPr lang="en-US" dirty="0"/>
              <a:t>(vector&lt;</a:t>
            </a:r>
            <a:r>
              <a:rPr lang="en-US" dirty="0" err="1"/>
              <a:t>int</a:t>
            </a:r>
            <a:r>
              <a:rPr lang="en-US" dirty="0"/>
              <a:t>&gt; &amp;v)</a:t>
            </a:r>
          </a:p>
          <a:p>
            <a:r>
              <a:rPr lang="en-US" sz="1200" b="1" dirty="0"/>
              <a:t>{</a:t>
            </a:r>
          </a:p>
          <a:p>
            <a:r>
              <a:rPr lang="en-US" dirty="0"/>
              <a:t>   while ( </a:t>
            </a:r>
            <a:r>
              <a:rPr lang="en-US" dirty="0" err="1"/>
              <a:t>v.size</a:t>
            </a:r>
            <a:r>
              <a:rPr lang="en-US" dirty="0"/>
              <a:t>() &gt; 0 )</a:t>
            </a:r>
          </a:p>
          <a:p>
            <a:r>
              <a:rPr lang="en-US" sz="1200" b="1" dirty="0"/>
              <a:t>   {</a:t>
            </a:r>
          </a:p>
          <a:p>
            <a:r>
              <a:rPr lang="en-US" dirty="0"/>
              <a:t>        </a:t>
            </a:r>
            <a:r>
              <a:rPr lang="en-US" dirty="0" err="1"/>
              <a:t>v.erase</a:t>
            </a:r>
            <a:r>
              <a:rPr lang="en-US" dirty="0"/>
              <a:t>( </a:t>
            </a:r>
            <a:r>
              <a:rPr lang="en-US" dirty="0" err="1"/>
              <a:t>v.begin</a:t>
            </a:r>
            <a:r>
              <a:rPr lang="en-US" dirty="0"/>
              <a:t>() ); // erase 1</a:t>
            </a:r>
            <a:r>
              <a:rPr lang="en-US" baseline="30000" dirty="0"/>
              <a:t>st</a:t>
            </a:r>
            <a:r>
              <a:rPr lang="en-US" dirty="0"/>
              <a:t> item</a:t>
            </a:r>
          </a:p>
          <a:p>
            <a:r>
              <a:rPr lang="en-US" sz="1200" b="1" dirty="0"/>
              <a:t>   }</a:t>
            </a:r>
          </a:p>
          <a:p>
            <a:r>
              <a:rPr lang="en-US" sz="1200" b="1" dirty="0"/>
              <a:t>}</a:t>
            </a:r>
          </a:p>
        </p:txBody>
      </p:sp>
      <p:sp>
        <p:nvSpPr>
          <p:cNvPr id="693261" name="Text Box 13"/>
          <p:cNvSpPr txBox="1">
            <a:spLocks noChangeArrowheads="1"/>
          </p:cNvSpPr>
          <p:nvPr/>
        </p:nvSpPr>
        <p:spPr bwMode="auto">
          <a:xfrm>
            <a:off x="139701" y="4749498"/>
            <a:ext cx="4314825" cy="2017713"/>
          </a:xfrm>
          <a:prstGeom prst="rect">
            <a:avLst/>
          </a:prstGeom>
          <a:solidFill>
            <a:srgbClr val="FFCC99">
              <a:alpha val="94000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The STL </a:t>
            </a:r>
            <a:r>
              <a:rPr lang="en-US" dirty="0">
                <a:solidFill>
                  <a:srgbClr val="008080"/>
                </a:solidFill>
              </a:rPr>
              <a:t>vector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Insert at the top/middle: </a:t>
            </a:r>
            <a:r>
              <a:rPr lang="en-US" dirty="0"/>
              <a:t>    	O(n)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Insert an the end:                  	</a:t>
            </a:r>
            <a:r>
              <a:rPr lang="en-US" dirty="0"/>
              <a:t>O(1)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Delete an item from top/middle:	</a:t>
            </a:r>
            <a:r>
              <a:rPr lang="en-US" dirty="0"/>
              <a:t>O(n)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Delete an item from the end:   	</a:t>
            </a:r>
            <a:r>
              <a:rPr lang="en-US" dirty="0"/>
              <a:t>O(1)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Access an item: 			</a:t>
            </a:r>
            <a:r>
              <a:rPr lang="en-US" dirty="0"/>
              <a:t>O(1)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Finding an item: </a:t>
            </a:r>
            <a:r>
              <a:rPr lang="en-US" dirty="0"/>
              <a:t>                      	O(n)</a:t>
            </a:r>
          </a:p>
        </p:txBody>
      </p:sp>
      <p:sp>
        <p:nvSpPr>
          <p:cNvPr id="693264" name="Text Box 16"/>
          <p:cNvSpPr txBox="1">
            <a:spLocks noChangeArrowheads="1"/>
          </p:cNvSpPr>
          <p:nvPr/>
        </p:nvSpPr>
        <p:spPr bwMode="auto">
          <a:xfrm>
            <a:off x="4076761" y="4324478"/>
            <a:ext cx="104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Hints:</a:t>
            </a:r>
          </a:p>
        </p:txBody>
      </p:sp>
      <p:sp>
        <p:nvSpPr>
          <p:cNvPr id="693267" name="Text Box 19"/>
          <p:cNvSpPr txBox="1">
            <a:spLocks noChangeArrowheads="1"/>
          </p:cNvSpPr>
          <p:nvPr/>
        </p:nvSpPr>
        <p:spPr bwMode="auto">
          <a:xfrm>
            <a:off x="4572000" y="4749497"/>
            <a:ext cx="4330700" cy="2017713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r>
              <a:rPr lang="en-US" dirty="0">
                <a:solidFill>
                  <a:srgbClr val="008080"/>
                </a:solidFill>
              </a:rPr>
              <a:t>                    The STL set</a:t>
            </a:r>
          </a:p>
          <a:p>
            <a:r>
              <a:rPr lang="en-US" dirty="0">
                <a:solidFill>
                  <a:schemeClr val="accent2"/>
                </a:solidFill>
              </a:rPr>
              <a:t>Inserting a new item:</a:t>
            </a:r>
            <a:r>
              <a:rPr lang="en-US" dirty="0"/>
              <a:t>  	       O(log</a:t>
            </a:r>
            <a:r>
              <a:rPr lang="en-US" baseline="-25000" dirty="0"/>
              <a:t>2</a:t>
            </a:r>
            <a:r>
              <a:rPr lang="en-US" dirty="0"/>
              <a:t>n)</a:t>
            </a:r>
          </a:p>
          <a:p>
            <a:r>
              <a:rPr lang="en-US" dirty="0">
                <a:solidFill>
                  <a:schemeClr val="accent2"/>
                </a:solidFill>
              </a:rPr>
              <a:t>Finding an item:</a:t>
            </a:r>
            <a:r>
              <a:rPr lang="en-US" dirty="0"/>
              <a:t>          	       O(log</a:t>
            </a:r>
            <a:r>
              <a:rPr lang="en-US" baseline="-25000" dirty="0"/>
              <a:t>2</a:t>
            </a:r>
            <a:r>
              <a:rPr lang="en-US" dirty="0"/>
              <a:t>n)</a:t>
            </a:r>
          </a:p>
          <a:p>
            <a:r>
              <a:rPr lang="en-US" dirty="0">
                <a:solidFill>
                  <a:schemeClr val="accent2"/>
                </a:solidFill>
              </a:rPr>
              <a:t>Deleting an item:</a:t>
            </a:r>
            <a:r>
              <a:rPr lang="en-US" dirty="0"/>
              <a:t> 	       O(log</a:t>
            </a:r>
            <a:r>
              <a:rPr lang="en-US" baseline="-25000" dirty="0"/>
              <a:t>2</a:t>
            </a:r>
            <a:r>
              <a:rPr lang="en-US" dirty="0"/>
              <a:t>n)</a:t>
            </a:r>
          </a:p>
        </p:txBody>
      </p:sp>
      <p:sp>
        <p:nvSpPr>
          <p:cNvPr id="693269" name="Rectangle 2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600"/>
              <a:t>Find the Big-O Challenge, Part 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F275B9-8C60-4509-A99C-F89AD7C5365D}"/>
              </a:ext>
            </a:extLst>
          </p:cNvPr>
          <p:cNvSpPr/>
          <p:nvPr/>
        </p:nvSpPr>
        <p:spPr bwMode="auto">
          <a:xfrm>
            <a:off x="239713" y="226337"/>
            <a:ext cx="8840909" cy="1686949"/>
          </a:xfrm>
          <a:prstGeom prst="rect">
            <a:avLst/>
          </a:prstGeom>
          <a:solidFill>
            <a:srgbClr val="FFFFFF">
              <a:alpha val="94902"/>
            </a:srgbClr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AutoShape 27">
            <a:extLst>
              <a:ext uri="{FF2B5EF4-FFF2-40B4-BE49-F238E27FC236}">
                <a16:creationId xmlns:a16="http://schemas.microsoft.com/office/drawing/2014/main" id="{3CDAD03C-CFDF-49C1-B42E-1626A47EA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1507"/>
            <a:ext cx="3440317" cy="1832439"/>
          </a:xfrm>
          <a:prstGeom prst="wedgeRoundRectCallout">
            <a:avLst>
              <a:gd name="adj1" fmla="val 24538"/>
              <a:gd name="adj2" fmla="val 102488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Well, assuming our vector has 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>
                <a:solidFill>
                  <a:schemeClr val="tx1"/>
                </a:solidFill>
              </a:rPr>
              <a:t> items and we delete one item per iteration, our loop runs for 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>
                <a:solidFill>
                  <a:schemeClr val="tx1"/>
                </a:solidFill>
              </a:rPr>
              <a:t> steps.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AutoShape 27">
            <a:extLst>
              <a:ext uri="{FF2B5EF4-FFF2-40B4-BE49-F238E27FC236}">
                <a16:creationId xmlns:a16="http://schemas.microsoft.com/office/drawing/2014/main" id="{0398D8F1-43AD-48DA-ADE1-C8C869DC2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7" y="4669501"/>
            <a:ext cx="4652963" cy="2113194"/>
          </a:xfrm>
          <a:prstGeom prst="wedgeRoundRectCallout">
            <a:avLst>
              <a:gd name="adj1" fmla="val -76480"/>
              <a:gd name="adj2" fmla="val -106255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During each step, we delete the vector’s first item. 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B6110B-8C01-4829-A261-7E50FEA1C7C5}"/>
              </a:ext>
            </a:extLst>
          </p:cNvPr>
          <p:cNvSpPr/>
          <p:nvPr/>
        </p:nvSpPr>
        <p:spPr bwMode="auto">
          <a:xfrm>
            <a:off x="184966" y="5590339"/>
            <a:ext cx="4242695" cy="31687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AutoShape 27">
            <a:extLst>
              <a:ext uri="{FF2B5EF4-FFF2-40B4-BE49-F238E27FC236}">
                <a16:creationId xmlns:a16="http://schemas.microsoft.com/office/drawing/2014/main" id="{3CD36FCE-AB3F-4374-96F3-36BE9CF43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479" y="120884"/>
            <a:ext cx="3934521" cy="1832439"/>
          </a:xfrm>
          <a:prstGeom prst="wedgeRoundRectCallout">
            <a:avLst>
              <a:gd name="adj1" fmla="val -40446"/>
              <a:gd name="adj2" fmla="val 69385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So there are 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>
                <a:solidFill>
                  <a:schemeClr val="tx1"/>
                </a:solidFill>
              </a:rPr>
              <a:t> total loop iterations, and during each iteration, we perform</a:t>
            </a:r>
            <a:r>
              <a:rPr lang="en-US" sz="2000" dirty="0">
                <a:solidFill>
                  <a:srgbClr val="FF0000"/>
                </a:solidFill>
              </a:rPr>
              <a:t> p </a:t>
            </a:r>
            <a:r>
              <a:rPr lang="en-US" sz="2000" dirty="0">
                <a:solidFill>
                  <a:schemeClr val="tx1"/>
                </a:solidFill>
              </a:rPr>
              <a:t>steps to delete the first item: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O(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baseline="30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6857D2-61D6-415C-8757-9929998EE318}"/>
              </a:ext>
            </a:extLst>
          </p:cNvPr>
          <p:cNvSpPr/>
          <p:nvPr/>
        </p:nvSpPr>
        <p:spPr>
          <a:xfrm>
            <a:off x="4860995" y="6373098"/>
            <a:ext cx="40462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Cost of deleting first item: O(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5EFFC7-5D36-45A4-B482-FFAA35EB5F31}"/>
              </a:ext>
            </a:extLst>
          </p:cNvPr>
          <p:cNvSpPr/>
          <p:nvPr/>
        </p:nvSpPr>
        <p:spPr>
          <a:xfrm>
            <a:off x="4518191" y="5498501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Let’s assume the vector always has p items, no matter what.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3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3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93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93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93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3260" grpId="0" animBg="1"/>
      <p:bldP spid="693260" grpId="1" animBg="1"/>
      <p:bldP spid="693261" grpId="0" animBg="1"/>
      <p:bldP spid="693264" grpId="0"/>
      <p:bldP spid="693267" grpId="0" animBg="1"/>
      <p:bldP spid="4" grpId="0" animBg="1"/>
      <p:bldP spid="4" grpId="1" animBg="1"/>
      <p:bldP spid="2" grpId="0" animBg="1"/>
      <p:bldP spid="2" grpId="1" animBg="1"/>
      <p:bldP spid="16" grpId="0" animBg="1"/>
      <p:bldP spid="5" grpId="0"/>
      <p:bldP spid="5" grpId="1"/>
      <p:bldP spid="6" grpId="0"/>
      <p:bldP spid="6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11">
            <a:extLst>
              <a:ext uri="{FF2B5EF4-FFF2-40B4-BE49-F238E27FC236}">
                <a16:creationId xmlns:a16="http://schemas.microsoft.com/office/drawing/2014/main" id="{F8BEC45E-18AE-490B-9743-FEA927BA8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76" y="912257"/>
            <a:ext cx="896314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See if you can figure out the Big-O of these </a:t>
            </a:r>
            <a:br>
              <a:rPr lang="en-US" sz="2200" dirty="0"/>
            </a:br>
            <a:r>
              <a:rPr lang="en-US" sz="2200" dirty="0"/>
              <a:t>functions which use the STL!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84046C-CE4D-43B1-9090-3FC05C07326F}"/>
              </a:ext>
            </a:extLst>
          </p:cNvPr>
          <p:cNvGrpSpPr/>
          <p:nvPr/>
        </p:nvGrpSpPr>
        <p:grpSpPr>
          <a:xfrm>
            <a:off x="139701" y="4324478"/>
            <a:ext cx="8762999" cy="2442733"/>
            <a:chOff x="139701" y="4324478"/>
            <a:chExt cx="8762999" cy="2442733"/>
          </a:xfrm>
        </p:grpSpPr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9A48EBE0-4BB2-439C-8069-A0FE88BA2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701" y="4749498"/>
              <a:ext cx="4314825" cy="2017713"/>
            </a:xfrm>
            <a:prstGeom prst="rect">
              <a:avLst/>
            </a:prstGeom>
            <a:solidFill>
              <a:srgbClr val="FFCC99">
                <a:alpha val="94000"/>
              </a:srgb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06666"/>
                  </a:solidFill>
                </a:rPr>
                <a:t>The STL </a:t>
              </a:r>
              <a:r>
                <a:rPr lang="en-US" dirty="0">
                  <a:solidFill>
                    <a:srgbClr val="008080"/>
                  </a:solidFill>
                </a:rPr>
                <a:t>vector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Insert at the top/middle: </a:t>
              </a:r>
              <a:r>
                <a:rPr lang="en-US" dirty="0"/>
                <a:t>    	O(n)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Insert an the end:                  	</a:t>
              </a:r>
              <a:r>
                <a:rPr lang="en-US" dirty="0"/>
                <a:t>O(1)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Delete an item from top/middle:	</a:t>
              </a:r>
              <a:r>
                <a:rPr lang="en-US" dirty="0"/>
                <a:t>O(n)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Delete an item from the end:   	</a:t>
              </a:r>
              <a:r>
                <a:rPr lang="en-US" dirty="0"/>
                <a:t>O(1)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Access an item: 			</a:t>
              </a:r>
              <a:r>
                <a:rPr lang="en-US" dirty="0"/>
                <a:t>O(1)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Finding an item: </a:t>
              </a:r>
              <a:r>
                <a:rPr lang="en-US" dirty="0"/>
                <a:t>                      	O(n)</a:t>
              </a:r>
            </a:p>
          </p:txBody>
        </p:sp>
        <p:sp>
          <p:nvSpPr>
            <p:cNvPr id="20" name="Text Box 16">
              <a:extLst>
                <a:ext uri="{FF2B5EF4-FFF2-40B4-BE49-F238E27FC236}">
                  <a16:creationId xmlns:a16="http://schemas.microsoft.com/office/drawing/2014/main" id="{B0D3EABB-5B65-4C9A-8A7A-1FB62CCF4D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6761" y="4324478"/>
              <a:ext cx="10445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Hints:</a:t>
              </a:r>
            </a:p>
          </p:txBody>
        </p:sp>
        <p:sp>
          <p:nvSpPr>
            <p:cNvPr id="21" name="Text Box 19">
              <a:extLst>
                <a:ext uri="{FF2B5EF4-FFF2-40B4-BE49-F238E27FC236}">
                  <a16:creationId xmlns:a16="http://schemas.microsoft.com/office/drawing/2014/main" id="{175210E3-AC6E-4524-B8BF-47AB7F8A1F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0" y="4749497"/>
              <a:ext cx="4330700" cy="2017713"/>
            </a:xfrm>
            <a:prstGeom prst="rect">
              <a:avLst/>
            </a:prstGeom>
            <a:solidFill>
              <a:srgbClr val="FFCC9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Autofit/>
            </a:bodyPr>
            <a:lstStyle/>
            <a:p>
              <a:r>
                <a:rPr lang="en-US" dirty="0">
                  <a:solidFill>
                    <a:srgbClr val="008080"/>
                  </a:solidFill>
                </a:rPr>
                <a:t>                    The STL set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Inserting a new item:</a:t>
              </a:r>
              <a:r>
                <a:rPr lang="en-US" dirty="0"/>
                <a:t>  	       O(log</a:t>
              </a:r>
              <a:r>
                <a:rPr lang="en-US" baseline="-25000" dirty="0"/>
                <a:t>2</a:t>
              </a:r>
              <a:r>
                <a:rPr lang="en-US" dirty="0"/>
                <a:t>n)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Finding an item:</a:t>
              </a:r>
              <a:r>
                <a:rPr lang="en-US" dirty="0"/>
                <a:t>          	       O(log</a:t>
              </a:r>
              <a:r>
                <a:rPr lang="en-US" baseline="-25000" dirty="0"/>
                <a:t>2</a:t>
              </a:r>
              <a:r>
                <a:rPr lang="en-US" dirty="0"/>
                <a:t>n)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Deleting an item:</a:t>
              </a:r>
              <a:r>
                <a:rPr lang="en-US" dirty="0"/>
                <a:t> 	       O(log</a:t>
              </a:r>
              <a:r>
                <a:rPr lang="en-US" baseline="-25000" dirty="0"/>
                <a:t>2</a:t>
              </a:r>
              <a:r>
                <a:rPr lang="en-US" dirty="0"/>
                <a:t>n)</a:t>
              </a:r>
            </a:p>
          </p:txBody>
        </p:sp>
      </p:grpSp>
      <p:sp>
        <p:nvSpPr>
          <p:cNvPr id="18" name="Text Box 14">
            <a:extLst>
              <a:ext uri="{FF2B5EF4-FFF2-40B4-BE49-F238E27FC236}">
                <a16:creationId xmlns:a16="http://schemas.microsoft.com/office/drawing/2014/main" id="{8B14C2B0-EDB9-48E7-AE66-A7712CD5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999" y="1969535"/>
            <a:ext cx="4595813" cy="212365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 dirty="0"/>
              <a:t>// Assume s starts out empty</a:t>
            </a:r>
          </a:p>
          <a:p>
            <a:r>
              <a:rPr lang="en-US" sz="2200" dirty="0"/>
              <a:t>void </a:t>
            </a:r>
            <a:r>
              <a:rPr lang="en-US" sz="2200" dirty="0" err="1"/>
              <a:t>addItems</a:t>
            </a:r>
            <a:r>
              <a:rPr lang="en-US" sz="2200" dirty="0"/>
              <a:t>(set&lt;</a:t>
            </a:r>
            <a:r>
              <a:rPr lang="en-US" sz="2200" dirty="0" err="1"/>
              <a:t>int</a:t>
            </a:r>
            <a:r>
              <a:rPr lang="en-US" sz="2200" dirty="0"/>
              <a:t>&gt; &amp;s, </a:t>
            </a:r>
            <a:r>
              <a:rPr lang="en-US" sz="2200" dirty="0" err="1"/>
              <a:t>int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F0000"/>
                </a:solidFill>
              </a:rPr>
              <a:t>q</a:t>
            </a:r>
            <a:r>
              <a:rPr lang="en-US" sz="2200" dirty="0"/>
              <a:t>)</a:t>
            </a:r>
          </a:p>
          <a:p>
            <a:r>
              <a:rPr lang="en-US" sz="2200" dirty="0"/>
              <a:t>{</a:t>
            </a:r>
          </a:p>
          <a:p>
            <a:r>
              <a:rPr lang="en-US" sz="2200" dirty="0"/>
              <a:t>    for (</a:t>
            </a:r>
            <a:r>
              <a:rPr lang="en-US" sz="2200" dirty="0" err="1"/>
              <a:t>int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=0; </a:t>
            </a:r>
            <a:r>
              <a:rPr lang="en-US" sz="2200" dirty="0" err="1"/>
              <a:t>i</a:t>
            </a:r>
            <a:r>
              <a:rPr lang="en-US" sz="2200" dirty="0"/>
              <a:t> &lt; </a:t>
            </a:r>
            <a:r>
              <a:rPr lang="en-US" sz="2200" dirty="0">
                <a:solidFill>
                  <a:srgbClr val="FF0000"/>
                </a:solidFill>
              </a:rPr>
              <a:t>q</a:t>
            </a:r>
            <a:r>
              <a:rPr lang="en-US" sz="2200" dirty="0"/>
              <a:t>*</a:t>
            </a:r>
            <a:r>
              <a:rPr lang="en-US" sz="2200" dirty="0">
                <a:solidFill>
                  <a:srgbClr val="FF0000"/>
                </a:solidFill>
              </a:rPr>
              <a:t>q</a:t>
            </a:r>
            <a:r>
              <a:rPr lang="en-US" sz="2200" dirty="0"/>
              <a:t>; </a:t>
            </a:r>
            <a:r>
              <a:rPr lang="en-US" sz="2200" dirty="0" err="1"/>
              <a:t>i</a:t>
            </a:r>
            <a:r>
              <a:rPr lang="en-US" sz="2200" dirty="0"/>
              <a:t>++)</a:t>
            </a:r>
          </a:p>
          <a:p>
            <a:r>
              <a:rPr lang="en-US" sz="2200" dirty="0"/>
              <a:t>         </a:t>
            </a:r>
            <a:r>
              <a:rPr lang="en-US" sz="2200" dirty="0" err="1"/>
              <a:t>s.insert</a:t>
            </a:r>
            <a:r>
              <a:rPr lang="en-US" sz="2200" dirty="0"/>
              <a:t>(</a:t>
            </a:r>
            <a:r>
              <a:rPr lang="en-US" sz="2200" dirty="0" err="1"/>
              <a:t>i</a:t>
            </a:r>
            <a:r>
              <a:rPr lang="en-US" sz="2200" dirty="0"/>
              <a:t>);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21408-7904-4DBE-846C-25B0CD80AB09}" type="slidenum">
              <a:rPr lang="en-US"/>
              <a:pPr/>
              <a:t>38</a:t>
            </a:fld>
            <a:endParaRPr lang="en-US"/>
          </a:p>
        </p:txBody>
      </p:sp>
      <p:sp>
        <p:nvSpPr>
          <p:cNvPr id="693269" name="Rectangle 2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600"/>
              <a:t>Find the Big-O Challenge, Part 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F275B9-8C60-4509-A99C-F89AD7C5365D}"/>
              </a:ext>
            </a:extLst>
          </p:cNvPr>
          <p:cNvSpPr/>
          <p:nvPr/>
        </p:nvSpPr>
        <p:spPr bwMode="auto">
          <a:xfrm>
            <a:off x="239713" y="226337"/>
            <a:ext cx="8840909" cy="1673630"/>
          </a:xfrm>
          <a:prstGeom prst="rect">
            <a:avLst/>
          </a:prstGeom>
          <a:solidFill>
            <a:srgbClr val="FFFFFF">
              <a:alpha val="94902"/>
            </a:srgbClr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AutoShape 27">
            <a:extLst>
              <a:ext uri="{FF2B5EF4-FFF2-40B4-BE49-F238E27FC236}">
                <a16:creationId xmlns:a16="http://schemas.microsoft.com/office/drawing/2014/main" id="{3CDAD03C-CFDF-49C1-B42E-1626A47EA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1163" y="1751266"/>
            <a:ext cx="2426325" cy="1541463"/>
          </a:xfrm>
          <a:prstGeom prst="wedgeRoundRectCallout">
            <a:avLst>
              <a:gd name="adj1" fmla="val -124661"/>
              <a:gd name="adj2" fmla="val 36459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Ok, our loop runs through </a:t>
            </a:r>
            <a:r>
              <a:rPr lang="en-US" sz="2000" dirty="0">
                <a:solidFill>
                  <a:srgbClr val="FF0000"/>
                </a:solidFill>
              </a:rPr>
              <a:t>q</a:t>
            </a:r>
            <a:r>
              <a:rPr lang="en-US" sz="2000" baseline="30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total iterations.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B6110B-8C01-4829-A261-7E50FEA1C7C5}"/>
              </a:ext>
            </a:extLst>
          </p:cNvPr>
          <p:cNvSpPr/>
          <p:nvPr/>
        </p:nvSpPr>
        <p:spPr bwMode="auto">
          <a:xfrm>
            <a:off x="4572000" y="5034698"/>
            <a:ext cx="4242695" cy="3346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AutoShape 27">
            <a:extLst>
              <a:ext uri="{FF2B5EF4-FFF2-40B4-BE49-F238E27FC236}">
                <a16:creationId xmlns:a16="http://schemas.microsoft.com/office/drawing/2014/main" id="{3CD36FCE-AB3F-4374-96F3-36BE9CF43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0174" y="3524014"/>
            <a:ext cx="3934521" cy="1081087"/>
          </a:xfrm>
          <a:prstGeom prst="wedgeRoundRectCallout">
            <a:avLst>
              <a:gd name="adj1" fmla="val 40090"/>
              <a:gd name="adj2" fmla="val 100736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And the cost of adding a single item to a set with </a:t>
            </a:r>
            <a:r>
              <a:rPr lang="en-US" sz="2000" dirty="0">
                <a:solidFill>
                  <a:srgbClr val="FF0000"/>
                </a:solidFill>
              </a:rPr>
              <a:t>q</a:t>
            </a:r>
            <a:r>
              <a:rPr lang="en-US" sz="2000" baseline="30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 items is… O(</a:t>
            </a:r>
            <a:r>
              <a:rPr lang="en-US" sz="2000" dirty="0">
                <a:solidFill>
                  <a:srgbClr val="FF0000"/>
                </a:solidFill>
              </a:rPr>
              <a:t>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(q</a:t>
            </a:r>
            <a:r>
              <a:rPr lang="en-US" sz="2000" baseline="30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AutoShape 27">
            <a:extLst>
              <a:ext uri="{FF2B5EF4-FFF2-40B4-BE49-F238E27FC236}">
                <a16:creationId xmlns:a16="http://schemas.microsoft.com/office/drawing/2014/main" id="{E4B4364B-B501-488A-8E28-AA1049F19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10" y="21258"/>
            <a:ext cx="3934521" cy="1832439"/>
          </a:xfrm>
          <a:prstGeom prst="wedgeRoundRectCallout">
            <a:avLst>
              <a:gd name="adj1" fmla="val 55738"/>
              <a:gd name="adj2" fmla="val 62468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So we perform </a:t>
            </a:r>
            <a:r>
              <a:rPr lang="en-US" sz="2000" dirty="0">
                <a:solidFill>
                  <a:srgbClr val="FF0000"/>
                </a:solidFill>
              </a:rPr>
              <a:t>q</a:t>
            </a:r>
            <a:r>
              <a:rPr lang="en-US" sz="2000" baseline="30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 total loop iterations, and during each iteration, we perform </a:t>
            </a:r>
            <a:r>
              <a:rPr lang="en-US" sz="2000" dirty="0">
                <a:solidFill>
                  <a:srgbClr val="FF0000"/>
                </a:solidFill>
              </a:rPr>
              <a:t>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(q</a:t>
            </a:r>
            <a:r>
              <a:rPr lang="en-US" sz="2000" baseline="30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) </a:t>
            </a:r>
            <a:r>
              <a:rPr lang="en-US" sz="2000" dirty="0">
                <a:solidFill>
                  <a:schemeClr val="tx1"/>
                </a:solidFill>
              </a:rPr>
              <a:t>steps to insert an item: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O(</a:t>
            </a:r>
            <a:r>
              <a:rPr lang="en-US" sz="2000" dirty="0">
                <a:solidFill>
                  <a:srgbClr val="FF0000"/>
                </a:solidFill>
              </a:rPr>
              <a:t>q</a:t>
            </a:r>
            <a:r>
              <a:rPr lang="en-US" sz="2000" baseline="30000" dirty="0">
                <a:solidFill>
                  <a:srgbClr val="FF0000"/>
                </a:solidFill>
              </a:rPr>
              <a:t>2*</a:t>
            </a:r>
            <a:r>
              <a:rPr lang="en-US" sz="2000" dirty="0">
                <a:solidFill>
                  <a:srgbClr val="FF0000"/>
                </a:solidFill>
              </a:rPr>
              <a:t>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(q</a:t>
            </a:r>
            <a:r>
              <a:rPr lang="en-US" sz="2000" baseline="30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AutoShape 27">
            <a:extLst>
              <a:ext uri="{FF2B5EF4-FFF2-40B4-BE49-F238E27FC236}">
                <a16:creationId xmlns:a16="http://schemas.microsoft.com/office/drawing/2014/main" id="{0398D8F1-43AD-48DA-ADE1-C8C869DC2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369" y="4031128"/>
            <a:ext cx="4652963" cy="1873277"/>
          </a:xfrm>
          <a:prstGeom prst="wedgeRoundRectCallout">
            <a:avLst>
              <a:gd name="adj1" fmla="val 18278"/>
              <a:gd name="adj2" fmla="val -69073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 before, to compute the cost of an STL operation, we assume the set always holds its max # of items.</a:t>
            </a:r>
          </a:p>
          <a:p>
            <a:pPr algn="ctr"/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BB8798-1528-4106-A77F-09CE6F18677B}"/>
              </a:ext>
            </a:extLst>
          </p:cNvPr>
          <p:cNvSpPr/>
          <p:nvPr/>
        </p:nvSpPr>
        <p:spPr>
          <a:xfrm>
            <a:off x="57308" y="506902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 this case, the set will eventually hold </a:t>
            </a:r>
            <a:r>
              <a:rPr lang="en-US" sz="2000" dirty="0">
                <a:solidFill>
                  <a:srgbClr val="FF0000"/>
                </a:solidFill>
              </a:rPr>
              <a:t>q</a:t>
            </a:r>
            <a:r>
              <a:rPr lang="en-US" sz="2000" baseline="30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 items – that’s our max!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72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4" grpId="0" animBg="1"/>
      <p:bldP spid="4" grpId="1" animBg="1"/>
      <p:bldP spid="11" grpId="0" animBg="1"/>
      <p:bldP spid="2" grpId="0" animBg="1"/>
      <p:bldP spid="2" grpId="1" animBg="1"/>
      <p:bldP spid="16" grpId="0" animBg="1"/>
      <p:bldP spid="17" grpId="0" animBg="1"/>
      <p:bldP spid="12" grpId="0" animBg="1"/>
      <p:bldP spid="3" grpId="0"/>
      <p:bldP spid="3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15">
            <a:extLst>
              <a:ext uri="{FF2B5EF4-FFF2-40B4-BE49-F238E27FC236}">
                <a16:creationId xmlns:a16="http://schemas.microsoft.com/office/drawing/2014/main" id="{6CF68E57-7C5D-478B-9984-9F5593C1B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0274" y="1870651"/>
            <a:ext cx="4618038" cy="243143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 dirty="0"/>
              <a:t>// Assume </a:t>
            </a:r>
            <a:r>
              <a:rPr lang="en-US" sz="1900" dirty="0">
                <a:solidFill>
                  <a:srgbClr val="FF0000"/>
                </a:solidFill>
              </a:rPr>
              <a:t>z</a:t>
            </a:r>
            <a:r>
              <a:rPr lang="en-US" sz="1900" dirty="0"/>
              <a:t> items in vector v</a:t>
            </a:r>
          </a:p>
          <a:p>
            <a:r>
              <a:rPr lang="en-US" sz="1900" dirty="0"/>
              <a:t>void </a:t>
            </a:r>
            <a:r>
              <a:rPr lang="en-US" sz="1900" dirty="0" err="1"/>
              <a:t>clearFromBack</a:t>
            </a:r>
            <a:r>
              <a:rPr lang="en-US" sz="1900" dirty="0"/>
              <a:t>(vector&lt;</a:t>
            </a:r>
            <a:r>
              <a:rPr lang="en-US" sz="1900" dirty="0" err="1"/>
              <a:t>int</a:t>
            </a:r>
            <a:r>
              <a:rPr lang="en-US" sz="1900" dirty="0"/>
              <a:t>&gt; &amp;v)</a:t>
            </a:r>
          </a:p>
          <a:p>
            <a:r>
              <a:rPr lang="en-US" sz="1900" dirty="0"/>
              <a:t>{</a:t>
            </a:r>
          </a:p>
          <a:p>
            <a:r>
              <a:rPr lang="en-US" sz="1900" dirty="0"/>
              <a:t>   while ( </a:t>
            </a:r>
            <a:r>
              <a:rPr lang="en-US" sz="1900" dirty="0" err="1"/>
              <a:t>v.size</a:t>
            </a:r>
            <a:r>
              <a:rPr lang="en-US" sz="1900" dirty="0"/>
              <a:t>() &gt; 0 )</a:t>
            </a:r>
          </a:p>
          <a:p>
            <a:r>
              <a:rPr lang="en-US" sz="1900" dirty="0"/>
              <a:t>   {</a:t>
            </a:r>
          </a:p>
          <a:p>
            <a:r>
              <a:rPr lang="en-US" sz="1900" dirty="0"/>
              <a:t>        </a:t>
            </a:r>
            <a:r>
              <a:rPr lang="en-US" sz="1900" dirty="0" err="1"/>
              <a:t>v.pop_back</a:t>
            </a:r>
            <a:r>
              <a:rPr lang="en-US" sz="1900" dirty="0"/>
              <a:t>(); // erase last item </a:t>
            </a:r>
          </a:p>
          <a:p>
            <a:r>
              <a:rPr lang="en-US" sz="1900" dirty="0"/>
              <a:t>   }</a:t>
            </a:r>
          </a:p>
          <a:p>
            <a:r>
              <a:rPr lang="en-US" sz="1900" dirty="0"/>
              <a:t>}</a:t>
            </a:r>
          </a:p>
        </p:txBody>
      </p:sp>
      <p:sp>
        <p:nvSpPr>
          <p:cNvPr id="23" name="Text Box 11">
            <a:extLst>
              <a:ext uri="{FF2B5EF4-FFF2-40B4-BE49-F238E27FC236}">
                <a16:creationId xmlns:a16="http://schemas.microsoft.com/office/drawing/2014/main" id="{F8BEC45E-18AE-490B-9743-FEA927BA8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76" y="912257"/>
            <a:ext cx="896314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See if you can figure out the Big-O of these </a:t>
            </a:r>
            <a:br>
              <a:rPr lang="en-US" sz="2200" dirty="0"/>
            </a:br>
            <a:r>
              <a:rPr lang="en-US" sz="2200" dirty="0"/>
              <a:t>functions which use the STL!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84046C-CE4D-43B1-9090-3FC05C07326F}"/>
              </a:ext>
            </a:extLst>
          </p:cNvPr>
          <p:cNvGrpSpPr/>
          <p:nvPr/>
        </p:nvGrpSpPr>
        <p:grpSpPr>
          <a:xfrm>
            <a:off x="139701" y="4324478"/>
            <a:ext cx="8762999" cy="2442733"/>
            <a:chOff x="139701" y="4324478"/>
            <a:chExt cx="8762999" cy="2442733"/>
          </a:xfrm>
        </p:grpSpPr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9A48EBE0-4BB2-439C-8069-A0FE88BA2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701" y="4749498"/>
              <a:ext cx="4314825" cy="2017713"/>
            </a:xfrm>
            <a:prstGeom prst="rect">
              <a:avLst/>
            </a:prstGeom>
            <a:solidFill>
              <a:srgbClr val="FFCC99">
                <a:alpha val="94000"/>
              </a:srgb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06666"/>
                  </a:solidFill>
                </a:rPr>
                <a:t>The STL </a:t>
              </a:r>
              <a:r>
                <a:rPr lang="en-US" dirty="0">
                  <a:solidFill>
                    <a:srgbClr val="008080"/>
                  </a:solidFill>
                </a:rPr>
                <a:t>vector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Insert at the top/middle: </a:t>
              </a:r>
              <a:r>
                <a:rPr lang="en-US" dirty="0"/>
                <a:t>    	O(n)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Insert an the end:                  	</a:t>
              </a:r>
              <a:r>
                <a:rPr lang="en-US" dirty="0"/>
                <a:t>O(1)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Delete an item from top/middle:	</a:t>
              </a:r>
              <a:r>
                <a:rPr lang="en-US" dirty="0"/>
                <a:t>O(n)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Delete an item from the end:   	</a:t>
              </a:r>
              <a:r>
                <a:rPr lang="en-US" dirty="0"/>
                <a:t>O(1)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Access an item: 			</a:t>
              </a:r>
              <a:r>
                <a:rPr lang="en-US" dirty="0"/>
                <a:t>O(1)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Finding an item: </a:t>
              </a:r>
              <a:r>
                <a:rPr lang="en-US" dirty="0"/>
                <a:t>                      	O(n)</a:t>
              </a:r>
            </a:p>
          </p:txBody>
        </p:sp>
        <p:sp>
          <p:nvSpPr>
            <p:cNvPr id="20" name="Text Box 16">
              <a:extLst>
                <a:ext uri="{FF2B5EF4-FFF2-40B4-BE49-F238E27FC236}">
                  <a16:creationId xmlns:a16="http://schemas.microsoft.com/office/drawing/2014/main" id="{B0D3EABB-5B65-4C9A-8A7A-1FB62CCF4D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6761" y="4324478"/>
              <a:ext cx="10445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Hints:</a:t>
              </a:r>
            </a:p>
          </p:txBody>
        </p:sp>
        <p:sp>
          <p:nvSpPr>
            <p:cNvPr id="21" name="Text Box 19">
              <a:extLst>
                <a:ext uri="{FF2B5EF4-FFF2-40B4-BE49-F238E27FC236}">
                  <a16:creationId xmlns:a16="http://schemas.microsoft.com/office/drawing/2014/main" id="{175210E3-AC6E-4524-B8BF-47AB7F8A1F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0" y="4749497"/>
              <a:ext cx="4330700" cy="2017713"/>
            </a:xfrm>
            <a:prstGeom prst="rect">
              <a:avLst/>
            </a:prstGeom>
            <a:solidFill>
              <a:srgbClr val="FFCC9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Autofit/>
            </a:bodyPr>
            <a:lstStyle/>
            <a:p>
              <a:r>
                <a:rPr lang="en-US" dirty="0">
                  <a:solidFill>
                    <a:srgbClr val="008080"/>
                  </a:solidFill>
                </a:rPr>
                <a:t>                    The STL set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Inserting a new item:</a:t>
              </a:r>
              <a:r>
                <a:rPr lang="en-US" dirty="0"/>
                <a:t>  	       O(log</a:t>
              </a:r>
              <a:r>
                <a:rPr lang="en-US" baseline="-25000" dirty="0"/>
                <a:t>2</a:t>
              </a:r>
              <a:r>
                <a:rPr lang="en-US" dirty="0"/>
                <a:t>n)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Finding an item:</a:t>
              </a:r>
              <a:r>
                <a:rPr lang="en-US" dirty="0"/>
                <a:t>          	       O(log</a:t>
              </a:r>
              <a:r>
                <a:rPr lang="en-US" baseline="-25000" dirty="0"/>
                <a:t>2</a:t>
              </a:r>
              <a:r>
                <a:rPr lang="en-US" dirty="0"/>
                <a:t>n)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Deleting an item:</a:t>
              </a:r>
              <a:r>
                <a:rPr lang="en-US" dirty="0"/>
                <a:t> 	       O(log</a:t>
              </a:r>
              <a:r>
                <a:rPr lang="en-US" baseline="-25000" dirty="0"/>
                <a:t>2</a:t>
              </a:r>
              <a:r>
                <a:rPr lang="en-US" dirty="0"/>
                <a:t>n)</a:t>
              </a:r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21408-7904-4DBE-846C-25B0CD80AB09}" type="slidenum">
              <a:rPr lang="en-US"/>
              <a:pPr/>
              <a:t>39</a:t>
            </a:fld>
            <a:endParaRPr lang="en-US"/>
          </a:p>
        </p:txBody>
      </p:sp>
      <p:sp>
        <p:nvSpPr>
          <p:cNvPr id="693269" name="Rectangle 2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600"/>
              <a:t>Find the Big-O Challenge, Part 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F275B9-8C60-4509-A99C-F89AD7C5365D}"/>
              </a:ext>
            </a:extLst>
          </p:cNvPr>
          <p:cNvSpPr/>
          <p:nvPr/>
        </p:nvSpPr>
        <p:spPr bwMode="auto">
          <a:xfrm>
            <a:off x="239713" y="226337"/>
            <a:ext cx="8840909" cy="1597137"/>
          </a:xfrm>
          <a:prstGeom prst="rect">
            <a:avLst/>
          </a:prstGeom>
          <a:solidFill>
            <a:srgbClr val="FFFFFF">
              <a:alpha val="94902"/>
            </a:srgbClr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B6110B-8C01-4829-A261-7E50FEA1C7C5}"/>
              </a:ext>
            </a:extLst>
          </p:cNvPr>
          <p:cNvSpPr/>
          <p:nvPr/>
        </p:nvSpPr>
        <p:spPr bwMode="auto">
          <a:xfrm>
            <a:off x="175765" y="5867617"/>
            <a:ext cx="4242695" cy="3346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4" name="AutoShape 27">
            <a:extLst>
              <a:ext uri="{FF2B5EF4-FFF2-40B4-BE49-F238E27FC236}">
                <a16:creationId xmlns:a16="http://schemas.microsoft.com/office/drawing/2014/main" id="{D7A85647-4E2C-433B-A15B-A3BCF6F95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1507"/>
            <a:ext cx="3440317" cy="1832439"/>
          </a:xfrm>
          <a:prstGeom prst="wedgeRoundRectCallout">
            <a:avLst>
              <a:gd name="adj1" fmla="val 24538"/>
              <a:gd name="adj2" fmla="val 102488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Well, assuming our vector has </a:t>
            </a:r>
            <a:r>
              <a:rPr lang="en-US" sz="2000" dirty="0">
                <a:solidFill>
                  <a:srgbClr val="FF0000"/>
                </a:solidFill>
              </a:rPr>
              <a:t>z</a:t>
            </a:r>
            <a:r>
              <a:rPr lang="en-US" sz="2000" dirty="0">
                <a:solidFill>
                  <a:schemeClr val="tx1"/>
                </a:solidFill>
              </a:rPr>
              <a:t> items and we delete one item per iteration, our loop runs for </a:t>
            </a:r>
            <a:r>
              <a:rPr lang="en-US" sz="2000" dirty="0">
                <a:solidFill>
                  <a:srgbClr val="FF0000"/>
                </a:solidFill>
              </a:rPr>
              <a:t>z</a:t>
            </a:r>
            <a:r>
              <a:rPr lang="en-US" sz="2000" dirty="0">
                <a:solidFill>
                  <a:schemeClr val="tx1"/>
                </a:solidFill>
              </a:rPr>
              <a:t> steps.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AutoShape 27">
            <a:extLst>
              <a:ext uri="{FF2B5EF4-FFF2-40B4-BE49-F238E27FC236}">
                <a16:creationId xmlns:a16="http://schemas.microsoft.com/office/drawing/2014/main" id="{DB733099-0153-4FEF-8B6F-C0481199A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7" y="4669501"/>
            <a:ext cx="4652963" cy="2113194"/>
          </a:xfrm>
          <a:prstGeom prst="wedgeRoundRectCallout">
            <a:avLst>
              <a:gd name="adj1" fmla="val -75701"/>
              <a:gd name="adj2" fmla="val -96830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During each iteration, we delete the vector’s last item. 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3543AE-66DC-4415-A6D6-71796AC74F54}"/>
              </a:ext>
            </a:extLst>
          </p:cNvPr>
          <p:cNvSpPr/>
          <p:nvPr/>
        </p:nvSpPr>
        <p:spPr>
          <a:xfrm>
            <a:off x="4933932" y="6373098"/>
            <a:ext cx="3900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Cost of deleting last item: O(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79D0BA-C83F-43BE-BDBD-5EE78ACD63C2}"/>
              </a:ext>
            </a:extLst>
          </p:cNvPr>
          <p:cNvSpPr/>
          <p:nvPr/>
        </p:nvSpPr>
        <p:spPr>
          <a:xfrm>
            <a:off x="4518191" y="5498501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Let’s assume the vector always has </a:t>
            </a:r>
            <a:r>
              <a:rPr lang="en-US" sz="2000" dirty="0">
                <a:solidFill>
                  <a:srgbClr val="FF0000"/>
                </a:solidFill>
              </a:rPr>
              <a:t>z</a:t>
            </a:r>
            <a:r>
              <a:rPr lang="en-US" sz="2000" dirty="0">
                <a:solidFill>
                  <a:schemeClr val="tx1"/>
                </a:solidFill>
              </a:rPr>
              <a:t> items, no matter what.</a:t>
            </a:r>
          </a:p>
        </p:txBody>
      </p:sp>
      <p:sp>
        <p:nvSpPr>
          <p:cNvPr id="28" name="AutoShape 27">
            <a:extLst>
              <a:ext uri="{FF2B5EF4-FFF2-40B4-BE49-F238E27FC236}">
                <a16:creationId xmlns:a16="http://schemas.microsoft.com/office/drawing/2014/main" id="{010D736C-9BDD-462A-BD9F-61DEAFFAB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479" y="120884"/>
            <a:ext cx="3934521" cy="1832439"/>
          </a:xfrm>
          <a:prstGeom prst="wedgeRoundRectCallout">
            <a:avLst>
              <a:gd name="adj1" fmla="val -40446"/>
              <a:gd name="adj2" fmla="val 69385"/>
              <a:gd name="adj3" fmla="val 16667"/>
            </a:avLst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So there are </a:t>
            </a:r>
            <a:r>
              <a:rPr lang="en-US" sz="2000" dirty="0">
                <a:solidFill>
                  <a:srgbClr val="FF0000"/>
                </a:solidFill>
              </a:rPr>
              <a:t>z</a:t>
            </a:r>
            <a:r>
              <a:rPr lang="en-US" sz="2000" dirty="0">
                <a:solidFill>
                  <a:schemeClr val="tx1"/>
                </a:solidFill>
              </a:rPr>
              <a:t> total loop iterations, and during each iteration, we perform</a:t>
            </a:r>
            <a:r>
              <a:rPr lang="en-US" sz="2000" dirty="0">
                <a:solidFill>
                  <a:srgbClr val="FF0000"/>
                </a:solidFill>
              </a:rPr>
              <a:t> 1 </a:t>
            </a:r>
            <a:r>
              <a:rPr lang="en-US" sz="2000" dirty="0">
                <a:solidFill>
                  <a:schemeClr val="tx1"/>
                </a:solidFill>
              </a:rPr>
              <a:t>step to delete the last item: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O(</a:t>
            </a:r>
            <a:r>
              <a:rPr lang="en-US" sz="2000" dirty="0">
                <a:solidFill>
                  <a:srgbClr val="FF0000"/>
                </a:solidFill>
              </a:rPr>
              <a:t>z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72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" grpId="0" animBg="1"/>
      <p:bldP spid="2" grpId="0" animBg="1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A5AAE-26AB-4861-B6B0-8F43D6C8E9A9}" type="slidenum">
              <a:rPr lang="en-US"/>
              <a:pPr/>
              <a:t>4</a:t>
            </a:fld>
            <a:endParaRPr lang="en-US"/>
          </a:p>
        </p:txBody>
      </p:sp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Fast is That Algorithm?</a:t>
            </a:r>
          </a:p>
        </p:txBody>
      </p:sp>
      <p:sp>
        <p:nvSpPr>
          <p:cNvPr id="668676" name="Text Box 4"/>
          <p:cNvSpPr txBox="1">
            <a:spLocks noChangeArrowheads="1"/>
          </p:cNvSpPr>
          <p:nvPr/>
        </p:nvSpPr>
        <p:spPr bwMode="auto">
          <a:xfrm>
            <a:off x="300038" y="1189038"/>
            <a:ext cx="8736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Sometimes we want to ask </a:t>
            </a:r>
            <a:r>
              <a:rPr lang="en-US" sz="2400">
                <a:solidFill>
                  <a:srgbClr val="6600CC"/>
                </a:solidFill>
              </a:rPr>
              <a:t>“How fast is that algorithm?”</a:t>
            </a:r>
          </a:p>
        </p:txBody>
      </p:sp>
      <p:sp>
        <p:nvSpPr>
          <p:cNvPr id="668677" name="Text Box 5"/>
          <p:cNvSpPr txBox="1">
            <a:spLocks noChangeArrowheads="1"/>
          </p:cNvSpPr>
          <p:nvPr/>
        </p:nvSpPr>
        <p:spPr bwMode="auto">
          <a:xfrm>
            <a:off x="3962400" y="1981200"/>
            <a:ext cx="5029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Or: “Which algorithm is </a:t>
            </a:r>
            <a:br>
              <a:rPr lang="en-US" sz="2400"/>
            </a:br>
            <a:r>
              <a:rPr lang="en-US" sz="2400"/>
              <a:t>faster, </a:t>
            </a:r>
            <a:r>
              <a:rPr lang="en-US" sz="2400">
                <a:solidFill>
                  <a:srgbClr val="6600CC"/>
                </a:solidFill>
              </a:rPr>
              <a:t>A</a:t>
            </a:r>
            <a:r>
              <a:rPr lang="en-US" sz="2400"/>
              <a:t> or</a:t>
            </a:r>
            <a:r>
              <a:rPr lang="en-US" sz="2400">
                <a:solidFill>
                  <a:srgbClr val="6600CC"/>
                </a:solidFill>
              </a:rPr>
              <a:t> B</a:t>
            </a:r>
            <a:r>
              <a:rPr lang="en-US" sz="2400"/>
              <a:t>?”</a:t>
            </a:r>
            <a:endParaRPr lang="en-US" sz="2400">
              <a:solidFill>
                <a:srgbClr val="006666"/>
              </a:solidFill>
            </a:endParaRPr>
          </a:p>
        </p:txBody>
      </p:sp>
      <p:sp>
        <p:nvSpPr>
          <p:cNvPr id="668680" name="Text Box 8"/>
          <p:cNvSpPr txBox="1">
            <a:spLocks noChangeArrowheads="1"/>
          </p:cNvSpPr>
          <p:nvPr/>
        </p:nvSpPr>
        <p:spPr bwMode="auto">
          <a:xfrm>
            <a:off x="1550988" y="4968875"/>
            <a:ext cx="6553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Question:</a:t>
            </a:r>
            <a:r>
              <a:rPr lang="en-US" sz="2400"/>
              <a:t> How can you measure the “speed” of an algorithm?</a:t>
            </a:r>
            <a:endParaRPr lang="en-US" sz="2400">
              <a:solidFill>
                <a:srgbClr val="006666"/>
              </a:solidFill>
            </a:endParaRPr>
          </a:p>
        </p:txBody>
      </p:sp>
      <p:pic>
        <p:nvPicPr>
          <p:cNvPr id="668683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048000"/>
            <a:ext cx="13239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8684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388" y="3451225"/>
            <a:ext cx="13239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8685" name="Text Box 13"/>
          <p:cNvSpPr txBox="1">
            <a:spLocks noChangeArrowheads="1"/>
          </p:cNvSpPr>
          <p:nvPr/>
        </p:nvSpPr>
        <p:spPr bwMode="auto">
          <a:xfrm>
            <a:off x="5867400" y="3810000"/>
            <a:ext cx="40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3300"/>
                </a:solidFill>
              </a:rPr>
              <a:t>A</a:t>
            </a:r>
          </a:p>
        </p:txBody>
      </p:sp>
      <p:sp>
        <p:nvSpPr>
          <p:cNvPr id="668686" name="Text Box 14"/>
          <p:cNvSpPr txBox="1">
            <a:spLocks noChangeArrowheads="1"/>
          </p:cNvSpPr>
          <p:nvPr/>
        </p:nvSpPr>
        <p:spPr bwMode="auto">
          <a:xfrm>
            <a:off x="6873875" y="4213225"/>
            <a:ext cx="376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3300"/>
                </a:solidFill>
              </a:rPr>
              <a:t>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49653-6A74-4D04-8B68-C39AF2F9B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81380" y="1768475"/>
            <a:ext cx="3290930" cy="2605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D4AA9D-8906-4080-A973-091A6BB2D202}"/>
              </a:ext>
            </a:extLst>
          </p:cNvPr>
          <p:cNvSpPr/>
          <p:nvPr/>
        </p:nvSpPr>
        <p:spPr bwMode="auto">
          <a:xfrm>
            <a:off x="6656388" y="2959100"/>
            <a:ext cx="684212" cy="2032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64F349-6CF4-44EF-B121-F91A723EFF11}"/>
              </a:ext>
            </a:extLst>
          </p:cNvPr>
          <p:cNvSpPr/>
          <p:nvPr/>
        </p:nvSpPr>
        <p:spPr bwMode="auto">
          <a:xfrm>
            <a:off x="7799388" y="3367087"/>
            <a:ext cx="684212" cy="2032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676" grpId="0"/>
      <p:bldP spid="668677" grpId="0"/>
      <p:bldP spid="668680" grpId="0"/>
      <p:bldP spid="668685" grpId="0"/>
      <p:bldP spid="66868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4FB6E-99CF-4E5A-AFDC-2FCCFF88BCE4}" type="slidenum">
              <a:rPr lang="en-US"/>
              <a:pPr/>
              <a:t>40</a:t>
            </a:fld>
            <a:endParaRPr lang="en-US"/>
          </a:p>
        </p:txBody>
      </p:sp>
      <p:sp>
        <p:nvSpPr>
          <p:cNvPr id="695300" name="Text Box 4"/>
          <p:cNvSpPr txBox="1">
            <a:spLocks noChangeArrowheads="1"/>
          </p:cNvSpPr>
          <p:nvPr/>
        </p:nvSpPr>
        <p:spPr bwMode="auto">
          <a:xfrm>
            <a:off x="990600" y="914400"/>
            <a:ext cx="7772400" cy="173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I have a vector of sets of ints:</a:t>
            </a:r>
          </a:p>
          <a:p>
            <a:pPr algn="ctr"/>
            <a:endParaRPr lang="en-US" sz="1000"/>
          </a:p>
          <a:p>
            <a:pPr algn="ctr"/>
            <a:r>
              <a:rPr lang="en-US" sz="2200">
                <a:solidFill>
                  <a:srgbClr val="6600CC"/>
                </a:solidFill>
              </a:rPr>
              <a:t>vector</a:t>
            </a:r>
            <a:r>
              <a:rPr lang="en-US" sz="2200"/>
              <a:t>&lt; </a:t>
            </a:r>
            <a:r>
              <a:rPr lang="en-US" sz="2200">
                <a:solidFill>
                  <a:srgbClr val="006666"/>
                </a:solidFill>
              </a:rPr>
              <a:t>set</a:t>
            </a:r>
            <a:r>
              <a:rPr lang="en-US" sz="2200"/>
              <a:t>&lt;int&gt; &gt;   v;</a:t>
            </a:r>
          </a:p>
          <a:p>
            <a:pPr algn="ctr"/>
            <a:endParaRPr lang="en-US" sz="1000"/>
          </a:p>
          <a:p>
            <a:pPr algn="ctr"/>
            <a:r>
              <a:rPr lang="en-US" sz="2200"/>
              <a:t>You may assume vector </a:t>
            </a:r>
            <a:r>
              <a:rPr lang="en-US" sz="2200">
                <a:solidFill>
                  <a:srgbClr val="6600CC"/>
                </a:solidFill>
              </a:rPr>
              <a:t>v</a:t>
            </a:r>
            <a:r>
              <a:rPr lang="en-US" sz="2200"/>
              <a:t> has </a:t>
            </a:r>
            <a:r>
              <a:rPr lang="en-US" sz="2200">
                <a:solidFill>
                  <a:srgbClr val="6600CC"/>
                </a:solidFill>
              </a:rPr>
              <a:t>N</a:t>
            </a:r>
            <a:r>
              <a:rPr lang="en-US" sz="2200"/>
              <a:t> total sets in it.</a:t>
            </a:r>
          </a:p>
          <a:p>
            <a:pPr algn="ctr"/>
            <a:r>
              <a:rPr lang="en-US" sz="2200"/>
              <a:t>You may assume that each set has an avg of </a:t>
            </a:r>
            <a:r>
              <a:rPr lang="en-US" sz="2200">
                <a:solidFill>
                  <a:srgbClr val="006666"/>
                </a:solidFill>
              </a:rPr>
              <a:t>Q</a:t>
            </a:r>
            <a:r>
              <a:rPr lang="en-US" sz="2200"/>
              <a:t> items.</a:t>
            </a:r>
          </a:p>
        </p:txBody>
      </p:sp>
      <p:sp>
        <p:nvSpPr>
          <p:cNvPr id="695301" name="Text Box 5"/>
          <p:cNvSpPr txBox="1">
            <a:spLocks noChangeArrowheads="1"/>
          </p:cNvSpPr>
          <p:nvPr/>
        </p:nvSpPr>
        <p:spPr bwMode="auto">
          <a:xfrm>
            <a:off x="1828800" y="2743200"/>
            <a:ext cx="51054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Questions:</a:t>
            </a:r>
          </a:p>
        </p:txBody>
      </p:sp>
      <p:sp>
        <p:nvSpPr>
          <p:cNvPr id="695302" name="Text Box 6"/>
          <p:cNvSpPr txBox="1">
            <a:spLocks noChangeArrowheads="1"/>
          </p:cNvSpPr>
          <p:nvPr/>
        </p:nvSpPr>
        <p:spPr bwMode="auto">
          <a:xfrm>
            <a:off x="1371600" y="3200400"/>
            <a:ext cx="6172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>
                <a:solidFill>
                  <a:srgbClr val="6600CC"/>
                </a:solidFill>
              </a:rPr>
              <a:t>What is the Big-O of determining if the first set, v[0], contains the value 7?</a:t>
            </a:r>
          </a:p>
        </p:txBody>
      </p:sp>
      <p:sp>
        <p:nvSpPr>
          <p:cNvPr id="695303" name="Text Box 7"/>
          <p:cNvSpPr txBox="1">
            <a:spLocks noChangeArrowheads="1"/>
          </p:cNvSpPr>
          <p:nvPr/>
        </p:nvSpPr>
        <p:spPr bwMode="auto">
          <a:xfrm>
            <a:off x="1371600" y="4038600"/>
            <a:ext cx="6172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>
                <a:solidFill>
                  <a:srgbClr val="006666"/>
                </a:solidFill>
              </a:rPr>
              <a:t>What is the Big-O of determining if any set in v has a value of 7?</a:t>
            </a:r>
          </a:p>
        </p:txBody>
      </p:sp>
      <p:sp>
        <p:nvSpPr>
          <p:cNvPr id="695304" name="Text Box 8"/>
          <p:cNvSpPr txBox="1">
            <a:spLocks noChangeArrowheads="1"/>
          </p:cNvSpPr>
          <p:nvPr/>
        </p:nvSpPr>
        <p:spPr bwMode="auto">
          <a:xfrm>
            <a:off x="1371600" y="4876800"/>
            <a:ext cx="6172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>
                <a:solidFill>
                  <a:srgbClr val="A50021"/>
                </a:solidFill>
              </a:rPr>
              <a:t>What is the Big-O of determining the number of even values in all of v?</a:t>
            </a:r>
          </a:p>
        </p:txBody>
      </p:sp>
      <p:sp>
        <p:nvSpPr>
          <p:cNvPr id="695305" name="Text Box 9"/>
          <p:cNvSpPr txBox="1">
            <a:spLocks noChangeArrowheads="1"/>
          </p:cNvSpPr>
          <p:nvPr/>
        </p:nvSpPr>
        <p:spPr bwMode="auto">
          <a:xfrm>
            <a:off x="4813300" y="5664200"/>
            <a:ext cx="4330700" cy="1193800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008080"/>
                </a:solidFill>
              </a:rPr>
              <a:t>                    The STL set</a:t>
            </a:r>
          </a:p>
          <a:p>
            <a:r>
              <a:rPr lang="en-US">
                <a:solidFill>
                  <a:schemeClr val="accent2"/>
                </a:solidFill>
              </a:rPr>
              <a:t>Inserting a new item:</a:t>
            </a:r>
            <a:r>
              <a:rPr lang="en-US"/>
              <a:t>  	       O(log</a:t>
            </a:r>
            <a:r>
              <a:rPr lang="en-US" baseline="-25000"/>
              <a:t>2</a:t>
            </a:r>
            <a:r>
              <a:rPr lang="en-US"/>
              <a:t>n)</a:t>
            </a:r>
          </a:p>
          <a:p>
            <a:r>
              <a:rPr lang="en-US">
                <a:solidFill>
                  <a:schemeClr val="accent2"/>
                </a:solidFill>
              </a:rPr>
              <a:t>Finding an item:</a:t>
            </a:r>
            <a:r>
              <a:rPr lang="en-US"/>
              <a:t>          	       O(log</a:t>
            </a:r>
            <a:r>
              <a:rPr lang="en-US" baseline="-25000"/>
              <a:t>2</a:t>
            </a:r>
            <a:r>
              <a:rPr lang="en-US"/>
              <a:t>n)</a:t>
            </a:r>
          </a:p>
          <a:p>
            <a:r>
              <a:rPr lang="en-US">
                <a:solidFill>
                  <a:schemeClr val="accent2"/>
                </a:solidFill>
              </a:rPr>
              <a:t>Deleting an item:</a:t>
            </a:r>
            <a:r>
              <a:rPr lang="en-US"/>
              <a:t> 	       O(log</a:t>
            </a:r>
            <a:r>
              <a:rPr lang="en-US" baseline="-25000"/>
              <a:t>2</a:t>
            </a:r>
            <a:r>
              <a:rPr lang="en-US"/>
              <a:t>n)</a:t>
            </a:r>
          </a:p>
        </p:txBody>
      </p:sp>
      <p:sp>
        <p:nvSpPr>
          <p:cNvPr id="695307" name="Text Box 11"/>
          <p:cNvSpPr txBox="1">
            <a:spLocks noChangeArrowheads="1"/>
          </p:cNvSpPr>
          <p:nvPr/>
        </p:nvSpPr>
        <p:spPr bwMode="auto">
          <a:xfrm>
            <a:off x="533400" y="5643563"/>
            <a:ext cx="7924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>
                <a:solidFill>
                  <a:srgbClr val="6600CC"/>
                </a:solidFill>
              </a:rPr>
              <a:t>What is the Big-O of finding the first set with a value of 7 and then counting the number of even values in that set?</a:t>
            </a:r>
          </a:p>
        </p:txBody>
      </p:sp>
      <p:grpSp>
        <p:nvGrpSpPr>
          <p:cNvPr id="695325" name="Group 29"/>
          <p:cNvGrpSpPr>
            <a:grpSpLocks/>
          </p:cNvGrpSpPr>
          <p:nvPr/>
        </p:nvGrpSpPr>
        <p:grpSpPr bwMode="auto">
          <a:xfrm>
            <a:off x="-61913" y="598488"/>
            <a:ext cx="1357313" cy="2678112"/>
            <a:chOff x="-39" y="377"/>
            <a:chExt cx="855" cy="1687"/>
          </a:xfrm>
        </p:grpSpPr>
        <p:grpSp>
          <p:nvGrpSpPr>
            <p:cNvPr id="695318" name="Group 22"/>
            <p:cNvGrpSpPr>
              <a:grpSpLocks/>
            </p:cNvGrpSpPr>
            <p:nvPr/>
          </p:nvGrpSpPr>
          <p:grpSpPr bwMode="auto">
            <a:xfrm>
              <a:off x="108" y="377"/>
              <a:ext cx="708" cy="288"/>
              <a:chOff x="-1908" y="1680"/>
              <a:chExt cx="708" cy="288"/>
            </a:xfrm>
          </p:grpSpPr>
          <p:sp>
            <p:nvSpPr>
              <p:cNvPr id="695316" name="Line 20"/>
              <p:cNvSpPr>
                <a:spLocks noChangeShapeType="1"/>
              </p:cNvSpPr>
              <p:nvPr/>
            </p:nvSpPr>
            <p:spPr bwMode="auto">
              <a:xfrm rot="5400000">
                <a:off x="-1554" y="1470"/>
                <a:ext cx="0" cy="70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triangle" w="lg" len="med"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5317" name="Text Box 21"/>
              <p:cNvSpPr txBox="1">
                <a:spLocks noChangeArrowheads="1"/>
              </p:cNvSpPr>
              <p:nvPr/>
            </p:nvSpPr>
            <p:spPr bwMode="auto">
              <a:xfrm>
                <a:off x="-1699" y="1680"/>
                <a:ext cx="284" cy="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rgbClr val="FF0000"/>
                    </a:solidFill>
                  </a:rPr>
                  <a:t>Q</a:t>
                </a:r>
              </a:p>
            </p:txBody>
          </p:sp>
        </p:grpSp>
        <p:sp>
          <p:nvSpPr>
            <p:cNvPr id="695314" name="Line 18"/>
            <p:cNvSpPr>
              <a:spLocks noChangeShapeType="1"/>
            </p:cNvSpPr>
            <p:nvPr/>
          </p:nvSpPr>
          <p:spPr bwMode="auto">
            <a:xfrm>
              <a:off x="117" y="624"/>
              <a:ext cx="0" cy="14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triangl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315" name="Text Box 19"/>
            <p:cNvSpPr txBox="1">
              <a:spLocks noChangeArrowheads="1"/>
            </p:cNvSpPr>
            <p:nvPr/>
          </p:nvSpPr>
          <p:spPr bwMode="auto">
            <a:xfrm>
              <a:off x="-39" y="1152"/>
              <a:ext cx="269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</a:rPr>
                <a:t>N</a:t>
              </a:r>
            </a:p>
          </p:txBody>
        </p:sp>
        <p:sp>
          <p:nvSpPr>
            <p:cNvPr id="695308" name="Rectangle 12"/>
            <p:cNvSpPr>
              <a:spLocks noChangeArrowheads="1"/>
            </p:cNvSpPr>
            <p:nvPr/>
          </p:nvSpPr>
          <p:spPr bwMode="auto">
            <a:xfrm>
              <a:off x="198" y="624"/>
              <a:ext cx="528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309" name="Rectangle 13"/>
            <p:cNvSpPr>
              <a:spLocks noChangeArrowheads="1"/>
            </p:cNvSpPr>
            <p:nvPr/>
          </p:nvSpPr>
          <p:spPr bwMode="auto">
            <a:xfrm>
              <a:off x="198" y="864"/>
              <a:ext cx="528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310" name="Rectangle 14"/>
            <p:cNvSpPr>
              <a:spLocks noChangeArrowheads="1"/>
            </p:cNvSpPr>
            <p:nvPr/>
          </p:nvSpPr>
          <p:spPr bwMode="auto">
            <a:xfrm>
              <a:off x="198" y="1104"/>
              <a:ext cx="528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311" name="Rectangle 15"/>
            <p:cNvSpPr>
              <a:spLocks noChangeArrowheads="1"/>
            </p:cNvSpPr>
            <p:nvPr/>
          </p:nvSpPr>
          <p:spPr bwMode="auto">
            <a:xfrm>
              <a:off x="198" y="1344"/>
              <a:ext cx="528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312" name="Rectangle 16"/>
            <p:cNvSpPr>
              <a:spLocks noChangeArrowheads="1"/>
            </p:cNvSpPr>
            <p:nvPr/>
          </p:nvSpPr>
          <p:spPr bwMode="auto">
            <a:xfrm>
              <a:off x="198" y="1584"/>
              <a:ext cx="528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313" name="Rectangle 17"/>
            <p:cNvSpPr>
              <a:spLocks noChangeArrowheads="1"/>
            </p:cNvSpPr>
            <p:nvPr/>
          </p:nvSpPr>
          <p:spPr bwMode="auto">
            <a:xfrm>
              <a:off x="198" y="1824"/>
              <a:ext cx="528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5319" name="Text Box 23"/>
            <p:cNvSpPr txBox="1">
              <a:spLocks noChangeArrowheads="1"/>
            </p:cNvSpPr>
            <p:nvPr/>
          </p:nvSpPr>
          <p:spPr bwMode="auto">
            <a:xfrm>
              <a:off x="240" y="643"/>
              <a:ext cx="50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{1,9,…}</a:t>
              </a:r>
            </a:p>
          </p:txBody>
        </p:sp>
        <p:sp>
          <p:nvSpPr>
            <p:cNvPr id="695320" name="Text Box 24"/>
            <p:cNvSpPr txBox="1">
              <a:spLocks noChangeArrowheads="1"/>
            </p:cNvSpPr>
            <p:nvPr/>
          </p:nvSpPr>
          <p:spPr bwMode="auto">
            <a:xfrm>
              <a:off x="198" y="864"/>
              <a:ext cx="52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{2,3,…}</a:t>
              </a:r>
            </a:p>
          </p:txBody>
        </p:sp>
        <p:sp>
          <p:nvSpPr>
            <p:cNvPr id="695321" name="Text Box 25"/>
            <p:cNvSpPr txBox="1">
              <a:spLocks noChangeArrowheads="1"/>
            </p:cNvSpPr>
            <p:nvPr/>
          </p:nvSpPr>
          <p:spPr bwMode="auto">
            <a:xfrm>
              <a:off x="159" y="1111"/>
              <a:ext cx="61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{-7, 8,…}</a:t>
              </a:r>
            </a:p>
          </p:txBody>
        </p:sp>
        <p:sp>
          <p:nvSpPr>
            <p:cNvPr id="695322" name="Text Box 26"/>
            <p:cNvSpPr txBox="1">
              <a:spLocks noChangeArrowheads="1"/>
            </p:cNvSpPr>
            <p:nvPr/>
          </p:nvSpPr>
          <p:spPr bwMode="auto">
            <a:xfrm>
              <a:off x="143" y="1344"/>
              <a:ext cx="63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{4,5,8,…}</a:t>
              </a:r>
            </a:p>
          </p:txBody>
        </p:sp>
        <p:sp>
          <p:nvSpPr>
            <p:cNvPr id="695323" name="Text Box 27"/>
            <p:cNvSpPr txBox="1">
              <a:spLocks noChangeArrowheads="1"/>
            </p:cNvSpPr>
            <p:nvPr/>
          </p:nvSpPr>
          <p:spPr bwMode="auto">
            <a:xfrm>
              <a:off x="341" y="1591"/>
              <a:ext cx="24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{ }</a:t>
              </a:r>
            </a:p>
          </p:txBody>
        </p:sp>
        <p:sp>
          <p:nvSpPr>
            <p:cNvPr id="695324" name="Text Box 28"/>
            <p:cNvSpPr txBox="1">
              <a:spLocks noChangeArrowheads="1"/>
            </p:cNvSpPr>
            <p:nvPr/>
          </p:nvSpPr>
          <p:spPr bwMode="auto">
            <a:xfrm>
              <a:off x="141" y="1818"/>
              <a:ext cx="64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{-1,0,1,…}</a:t>
              </a:r>
            </a:p>
          </p:txBody>
        </p:sp>
      </p:grpSp>
      <p:sp>
        <p:nvSpPr>
          <p:cNvPr id="695327" name="Rectangle 31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  <a:noFill/>
          <a:ln/>
        </p:spPr>
        <p:txBody>
          <a:bodyPr/>
          <a:lstStyle/>
          <a:p>
            <a:r>
              <a:rPr lang="en-US" sz="3600"/>
              <a:t>Find the Big-O Challenge, Part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5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5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211 " pathEditMode="relative" ptsTypes="AA">
                                      <p:cBhvr>
                                        <p:cTn id="46" dur="2000" fill="hold"/>
                                        <p:tgtEl>
                                          <p:spTgt spid="695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211 " pathEditMode="relative" ptsTypes="AA">
                                      <p:cBhvr>
                                        <p:cTn id="48" dur="2000" fill="hold"/>
                                        <p:tgtEl>
                                          <p:spTgt spid="695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211 " pathEditMode="relative" ptsTypes="AA">
                                      <p:cBhvr>
                                        <p:cTn id="50" dur="2000" fill="hold"/>
                                        <p:tgtEl>
                                          <p:spTgt spid="695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/>
                                        <p:tgtEl>
                                          <p:spTgt spid="695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69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122 -0.11772 " pathEditMode="relative" ptsTypes="AA">
                                      <p:cBhvr>
                                        <p:cTn id="58" dur="2000" fill="hold"/>
                                        <p:tgtEl>
                                          <p:spTgt spid="695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5300" grpId="0" uiExpand="1" build="p"/>
      <p:bldP spid="695301" grpId="0"/>
      <p:bldP spid="695302" grpId="0"/>
      <p:bldP spid="695302" grpId="1"/>
      <p:bldP spid="695302" grpId="2"/>
      <p:bldP spid="695303" grpId="0"/>
      <p:bldP spid="695303" grpId="1"/>
      <p:bldP spid="695304" grpId="0"/>
      <p:bldP spid="695304" grpId="1"/>
      <p:bldP spid="695305" grpId="0" animBg="1"/>
      <p:bldP spid="695307" grpId="0"/>
      <p:bldP spid="695307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dirty="0"/>
              <a:t>Inefficient </a:t>
            </a:r>
            <a:r>
              <a:rPr lang="en-US"/>
              <a:t>Sorting </a:t>
            </a:r>
            <a:r>
              <a:rPr lang="en-US" dirty="0" err="1"/>
              <a:t>Algos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9D8E3-E539-4527-B91C-6B8106F64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87" y="1143000"/>
            <a:ext cx="66770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8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>
                <a:solidFill>
                  <a:schemeClr val="tx2"/>
                </a:solidFill>
              </a:rPr>
              <a:t>Inefficient </a:t>
            </a:r>
            <a:r>
              <a:rPr lang="en-US" sz="3200" dirty="0">
                <a:solidFill>
                  <a:schemeClr val="tx2"/>
                </a:solidFill>
              </a:rPr>
              <a:t>Sorting Algorithms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6262" y="3132834"/>
            <a:ext cx="5787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it’s like diagramming sentences… you’ll never use it but you have to know it to graduate.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6359" y="4505207"/>
            <a:ext cx="57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And because you’ll be asked about them in </a:t>
            </a:r>
            <a:r>
              <a:rPr lang="en-US" sz="2400" dirty="0">
                <a:solidFill>
                  <a:srgbClr val="FF0000"/>
                </a:solidFill>
              </a:rPr>
              <a:t>job interviews </a:t>
            </a:r>
            <a:r>
              <a:rPr lang="en-US" sz="2400" dirty="0"/>
              <a:t>and on </a:t>
            </a:r>
            <a:r>
              <a:rPr lang="en-US" sz="2400" dirty="0">
                <a:solidFill>
                  <a:srgbClr val="FF0000"/>
                </a:solidFill>
              </a:rPr>
              <a:t>exams</a:t>
            </a:r>
            <a:r>
              <a:rPr lang="en-US" sz="2400" dirty="0"/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5850" y="1602363"/>
            <a:ext cx="5787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following sorting algorithms are pretty inefficient, so you won’t use them too often…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7203" t="17217" r="14075" b="44029"/>
          <a:stretch/>
        </p:blipFill>
        <p:spPr>
          <a:xfrm>
            <a:off x="7557434" y="1279590"/>
            <a:ext cx="1300419" cy="13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38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B1F8-400F-4AB3-9565-83AA08F29DD2}" type="slidenum">
              <a:rPr lang="en-US"/>
              <a:pPr/>
              <a:t>43</a:t>
            </a:fld>
            <a:endParaRPr lang="en-US"/>
          </a:p>
        </p:txBody>
      </p:sp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For Today</a:t>
            </a:r>
          </a:p>
        </p:txBody>
      </p:sp>
      <p:pic>
        <p:nvPicPr>
          <p:cNvPr id="735236" name="Picture 4" descr="spider-cat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1290638"/>
            <a:ext cx="5840412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5237" name="Text Box 5"/>
          <p:cNvSpPr txBox="1">
            <a:spLocks noChangeArrowheads="1"/>
          </p:cNvSpPr>
          <p:nvPr/>
        </p:nvSpPr>
        <p:spPr bwMode="auto">
          <a:xfrm>
            <a:off x="201613" y="6102350"/>
            <a:ext cx="868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(Brought to you by last year’s students who claimed this lecture was too boring)</a:t>
            </a:r>
          </a:p>
        </p:txBody>
      </p:sp>
      <p:sp>
        <p:nvSpPr>
          <p:cNvPr id="735238" name="Text Box 6"/>
          <p:cNvSpPr txBox="1">
            <a:spLocks noChangeArrowheads="1"/>
          </p:cNvSpPr>
          <p:nvPr/>
        </p:nvSpPr>
        <p:spPr bwMode="auto">
          <a:xfrm>
            <a:off x="-436563" y="4083050"/>
            <a:ext cx="252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mpletely_different1_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52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6F53-DCD5-43AD-B662-1D8D415C00D7}" type="slidenum">
              <a:rPr lang="en-US"/>
              <a:pPr/>
              <a:t>5</a:t>
            </a:fld>
            <a:endParaRPr lang="en-US"/>
          </a:p>
        </p:txBody>
      </p:sp>
      <p:sp>
        <p:nvSpPr>
          <p:cNvPr id="685058" name="Text Box 2"/>
          <p:cNvSpPr txBox="1">
            <a:spLocks noChangeArrowheads="1"/>
          </p:cNvSpPr>
          <p:nvPr/>
        </p:nvSpPr>
        <p:spPr bwMode="auto">
          <a:xfrm>
            <a:off x="228600" y="1066800"/>
            <a:ext cx="5486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Right! We could measure the time it takes for an algorithm to run.</a:t>
            </a:r>
          </a:p>
        </p:txBody>
      </p:sp>
      <p:sp>
        <p:nvSpPr>
          <p:cNvPr id="685059" name="Text Box 3"/>
          <p:cNvSpPr txBox="1">
            <a:spLocks noChangeArrowheads="1"/>
          </p:cNvSpPr>
          <p:nvPr/>
        </p:nvSpPr>
        <p:spPr bwMode="auto">
          <a:xfrm>
            <a:off x="5334000" y="2133600"/>
            <a:ext cx="36306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But that has flaws!  What are they?</a:t>
            </a:r>
          </a:p>
        </p:txBody>
      </p:sp>
      <p:sp>
        <p:nvSpPr>
          <p:cNvPr id="685061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How Fast is That Algorithm?</a:t>
            </a:r>
          </a:p>
        </p:txBody>
      </p:sp>
      <p:pic>
        <p:nvPicPr>
          <p:cNvPr id="685062" name="Picture 6" descr="MCj042423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838200"/>
            <a:ext cx="1160463" cy="116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5063" name="Text Box 7"/>
          <p:cNvSpPr txBox="1">
            <a:spLocks noChangeArrowheads="1"/>
          </p:cNvSpPr>
          <p:nvPr/>
        </p:nvSpPr>
        <p:spPr bwMode="auto">
          <a:xfrm>
            <a:off x="685800" y="3048000"/>
            <a:ext cx="750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Carey:</a:t>
            </a:r>
            <a:r>
              <a:rPr lang="en-US" sz="2400">
                <a:solidFill>
                  <a:srgbClr val="006666"/>
                </a:solidFill>
              </a:rPr>
              <a:t> “My algorithm finished in 31 seconds.”</a:t>
            </a:r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685064" name="Text Box 8"/>
          <p:cNvSpPr txBox="1">
            <a:spLocks noChangeArrowheads="1"/>
          </p:cNvSpPr>
          <p:nvPr/>
        </p:nvSpPr>
        <p:spPr bwMode="auto">
          <a:xfrm>
            <a:off x="309563" y="3581400"/>
            <a:ext cx="8308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Cedric:</a:t>
            </a:r>
            <a:r>
              <a:rPr lang="en-US" sz="2400">
                <a:solidFill>
                  <a:srgbClr val="006666"/>
                </a:solidFill>
              </a:rPr>
              <a:t> “Mine finished in 30 seconds, it’s better!”</a:t>
            </a:r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685065" name="Text Box 9"/>
          <p:cNvSpPr txBox="1">
            <a:spLocks noChangeArrowheads="1"/>
          </p:cNvSpPr>
          <p:nvPr/>
        </p:nvSpPr>
        <p:spPr bwMode="auto">
          <a:xfrm>
            <a:off x="260350" y="4114800"/>
            <a:ext cx="880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Carey:</a:t>
            </a:r>
            <a:r>
              <a:rPr lang="en-US" sz="2400">
                <a:solidFill>
                  <a:srgbClr val="006666"/>
                </a:solidFill>
              </a:rPr>
              <a:t> “Not so fast! How fast is your PC? Mine is 1GHZ.”</a:t>
            </a:r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685066" name="Text Box 10"/>
          <p:cNvSpPr txBox="1">
            <a:spLocks noChangeArrowheads="1"/>
          </p:cNvSpPr>
          <p:nvPr/>
        </p:nvSpPr>
        <p:spPr bwMode="auto">
          <a:xfrm>
            <a:off x="228600" y="4724400"/>
            <a:ext cx="880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Cedric:</a:t>
            </a:r>
            <a:r>
              <a:rPr lang="en-US" sz="2400">
                <a:solidFill>
                  <a:srgbClr val="006666"/>
                </a:solidFill>
              </a:rPr>
              <a:t> “Err… Mine is 3GHZ.”</a:t>
            </a:r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685067" name="Text Box 11"/>
          <p:cNvSpPr txBox="1">
            <a:spLocks noChangeArrowheads="1"/>
          </p:cNvSpPr>
          <p:nvPr/>
        </p:nvSpPr>
        <p:spPr bwMode="auto">
          <a:xfrm>
            <a:off x="336550" y="5257800"/>
            <a:ext cx="880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Carey:</a:t>
            </a:r>
            <a:r>
              <a:rPr lang="en-US" sz="2400">
                <a:solidFill>
                  <a:srgbClr val="006666"/>
                </a:solidFill>
              </a:rPr>
              <a:t> “Aha – so my algorithm is really almost 3x faster!”</a:t>
            </a:r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685068" name="Text Box 12"/>
          <p:cNvSpPr txBox="1">
            <a:spLocks noChangeArrowheads="1"/>
          </p:cNvSpPr>
          <p:nvPr/>
        </p:nvSpPr>
        <p:spPr bwMode="auto">
          <a:xfrm>
            <a:off x="336550" y="5867400"/>
            <a:ext cx="880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Cedric:</a:t>
            </a:r>
            <a:r>
              <a:rPr lang="en-US" sz="2400">
                <a:solidFill>
                  <a:srgbClr val="006666"/>
                </a:solidFill>
              </a:rPr>
              <a:t> “Sigh. Carey’s right again.”</a:t>
            </a:r>
            <a:endParaRPr lang="en-US"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85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5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058" grpId="0"/>
      <p:bldP spid="685059" grpId="0" build="p"/>
      <p:bldP spid="685063" grpId="0" build="p"/>
      <p:bldP spid="685064" grpId="0" build="p"/>
      <p:bldP spid="685065" grpId="0" build="p"/>
      <p:bldP spid="685066" grpId="0" build="p"/>
      <p:bldP spid="685067" grpId="0" build="p"/>
      <p:bldP spid="68506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1F6DD-BE82-414A-9DB3-C0E221D467C5}" type="slidenum">
              <a:rPr lang="en-US"/>
              <a:pPr/>
              <a:t>6</a:t>
            </a:fld>
            <a:endParaRPr lang="en-US"/>
          </a:p>
        </p:txBody>
      </p:sp>
      <p:sp>
        <p:nvSpPr>
          <p:cNvPr id="456711" name="Text Box 7"/>
          <p:cNvSpPr txBox="1">
            <a:spLocks noChangeArrowheads="1"/>
          </p:cNvSpPr>
          <p:nvPr/>
        </p:nvSpPr>
        <p:spPr bwMode="auto">
          <a:xfrm>
            <a:off x="914400" y="930275"/>
            <a:ext cx="73453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Ok, so simply measuring the run-time of an algorithm isn’t really all that useful.</a:t>
            </a:r>
          </a:p>
        </p:txBody>
      </p:sp>
      <p:sp>
        <p:nvSpPr>
          <p:cNvPr id="456717" name="Text Box 13"/>
          <p:cNvSpPr txBox="1">
            <a:spLocks noChangeArrowheads="1"/>
          </p:cNvSpPr>
          <p:nvPr/>
        </p:nvSpPr>
        <p:spPr bwMode="auto">
          <a:xfrm>
            <a:off x="228600" y="1920875"/>
            <a:ext cx="8736013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6666"/>
                </a:solidFill>
              </a:rPr>
              <a:t>What if instead we measure an algorithm based on:</a:t>
            </a:r>
          </a:p>
          <a:p>
            <a:pPr algn="ctr"/>
            <a:endParaRPr lang="en-US" sz="1000">
              <a:solidFill>
                <a:srgbClr val="006666"/>
              </a:solidFill>
            </a:endParaRPr>
          </a:p>
          <a:p>
            <a:pPr algn="ctr"/>
            <a:r>
              <a:rPr lang="en-US" sz="2400">
                <a:solidFill>
                  <a:schemeClr val="accent2"/>
                </a:solidFill>
              </a:rPr>
              <a:t> how many computer instructions it takes </a:t>
            </a:r>
          </a:p>
          <a:p>
            <a:pPr algn="ctr"/>
            <a:endParaRPr lang="en-US" sz="600">
              <a:solidFill>
                <a:schemeClr val="accent2"/>
              </a:solidFill>
            </a:endParaRPr>
          </a:p>
          <a:p>
            <a:pPr algn="ctr"/>
            <a:r>
              <a:rPr lang="en-US" sz="2400">
                <a:solidFill>
                  <a:schemeClr val="accent2"/>
                </a:solidFill>
              </a:rPr>
              <a:t>to solve a problem of a given size</a:t>
            </a:r>
          </a:p>
        </p:txBody>
      </p:sp>
      <p:sp>
        <p:nvSpPr>
          <p:cNvPr id="456722" name="Rectangle 18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How Fast is That Algorithm?</a:t>
            </a:r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685800" y="3581400"/>
            <a:ext cx="75025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Carey:</a:t>
            </a:r>
            <a:r>
              <a:rPr lang="en-US" sz="2400">
                <a:solidFill>
                  <a:srgbClr val="006666"/>
                </a:solidFill>
              </a:rPr>
              <a:t> “My algorithm took 370 million instructions to sort 1,000 numbers.”</a:t>
            </a:r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456727" name="Text Box 23"/>
          <p:cNvSpPr txBox="1">
            <a:spLocks noChangeArrowheads="1"/>
          </p:cNvSpPr>
          <p:nvPr/>
        </p:nvSpPr>
        <p:spPr bwMode="auto">
          <a:xfrm>
            <a:off x="261938" y="4495800"/>
            <a:ext cx="8308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Cedric:</a:t>
            </a:r>
            <a:r>
              <a:rPr lang="en-US" sz="2400">
                <a:solidFill>
                  <a:srgbClr val="006666"/>
                </a:solidFill>
              </a:rPr>
              <a:t> “Dude – you SUCK! Mine only took only 5 million instructions, it’s better!”</a:t>
            </a:r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456728" name="Text Box 24"/>
          <p:cNvSpPr txBox="1">
            <a:spLocks noChangeArrowheads="1"/>
          </p:cNvSpPr>
          <p:nvPr/>
        </p:nvSpPr>
        <p:spPr bwMode="auto">
          <a:xfrm>
            <a:off x="200025" y="5349875"/>
            <a:ext cx="88074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Carey:</a:t>
            </a:r>
            <a:r>
              <a:rPr lang="en-US" sz="2400">
                <a:solidFill>
                  <a:srgbClr val="006666"/>
                </a:solidFill>
              </a:rPr>
              <a:t> “Not so fast grasshopper! Mine might be slower on 1,000 numbers, but what if we sort 1 million numbers?”</a:t>
            </a:r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456729" name="Text Box 25"/>
          <p:cNvSpPr txBox="1">
            <a:spLocks noChangeArrowheads="1"/>
          </p:cNvSpPr>
          <p:nvPr/>
        </p:nvSpPr>
        <p:spPr bwMode="auto">
          <a:xfrm>
            <a:off x="228600" y="6324600"/>
            <a:ext cx="8308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Cedric:</a:t>
            </a:r>
            <a:r>
              <a:rPr lang="en-US" sz="2400">
                <a:solidFill>
                  <a:srgbClr val="006666"/>
                </a:solidFill>
              </a:rPr>
              <a:t> “Hmm. I don’t know – I haven’t tried.”</a:t>
            </a:r>
            <a:endParaRPr lang="en-US"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711" grpId="0"/>
      <p:bldP spid="456717" grpId="0" build="p"/>
      <p:bldP spid="456726" grpId="0" build="p"/>
      <p:bldP spid="456727" grpId="0" build="p"/>
      <p:bldP spid="456728" grpId="0" build="p"/>
      <p:bldP spid="45672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91975-057F-4213-B09F-248945DFE26F}" type="slidenum">
              <a:rPr lang="en-US"/>
              <a:pPr/>
              <a:t>7</a:t>
            </a:fld>
            <a:endParaRPr lang="en-US"/>
          </a:p>
        </p:txBody>
      </p:sp>
      <p:sp>
        <p:nvSpPr>
          <p:cNvPr id="672771" name="Text Box 3"/>
          <p:cNvSpPr txBox="1">
            <a:spLocks noChangeArrowheads="1"/>
          </p:cNvSpPr>
          <p:nvPr/>
        </p:nvSpPr>
        <p:spPr bwMode="auto">
          <a:xfrm>
            <a:off x="228600" y="1066800"/>
            <a:ext cx="85455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just </a:t>
            </a:r>
            <a:r>
              <a:rPr lang="en-US" sz="2400">
                <a:solidFill>
                  <a:srgbClr val="6600CC"/>
                </a:solidFill>
              </a:rPr>
              <a:t>rating an algorithm</a:t>
            </a:r>
            <a:r>
              <a:rPr lang="en-US" sz="2400"/>
              <a:t> based on how many steps it takes on a </a:t>
            </a:r>
            <a:r>
              <a:rPr lang="en-US" sz="2400">
                <a:solidFill>
                  <a:srgbClr val="6600CC"/>
                </a:solidFill>
              </a:rPr>
              <a:t>particular set of data</a:t>
            </a:r>
            <a:r>
              <a:rPr lang="en-US" sz="2400"/>
              <a:t> doesn’t tell us much.</a:t>
            </a:r>
          </a:p>
        </p:txBody>
      </p:sp>
      <p:sp>
        <p:nvSpPr>
          <p:cNvPr id="672787" name="Text Box 19"/>
          <p:cNvSpPr txBox="1">
            <a:spLocks noChangeArrowheads="1"/>
          </p:cNvSpPr>
          <p:nvPr/>
        </p:nvSpPr>
        <p:spPr bwMode="auto">
          <a:xfrm>
            <a:off x="357188" y="4697413"/>
            <a:ext cx="62071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We’d like to understand how our algorithm performs </a:t>
            </a:r>
            <a:r>
              <a:rPr lang="en-US" sz="2400">
                <a:solidFill>
                  <a:srgbClr val="6600CC"/>
                </a:solidFill>
              </a:rPr>
              <a:t>under all circumstances</a:t>
            </a:r>
            <a:r>
              <a:rPr lang="en-US" sz="2400"/>
              <a:t>!</a:t>
            </a:r>
          </a:p>
        </p:txBody>
      </p:sp>
      <p:sp>
        <p:nvSpPr>
          <p:cNvPr id="672791" name="Rectangle 2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How Fast is That Algorithm?</a:t>
            </a:r>
          </a:p>
        </p:txBody>
      </p:sp>
      <p:sp>
        <p:nvSpPr>
          <p:cNvPr id="672793" name="Text Box 25"/>
          <p:cNvSpPr txBox="1">
            <a:spLocks noChangeArrowheads="1"/>
          </p:cNvSpPr>
          <p:nvPr/>
        </p:nvSpPr>
        <p:spPr bwMode="auto">
          <a:xfrm>
            <a:off x="260350" y="2109788"/>
            <a:ext cx="85455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 algorithm might look efficient when applied to a small amount of data (e.g., 1,000 numbers)</a:t>
            </a:r>
          </a:p>
        </p:txBody>
      </p:sp>
      <p:sp>
        <p:nvSpPr>
          <p:cNvPr id="672794" name="Text Box 26"/>
          <p:cNvSpPr txBox="1">
            <a:spLocks noChangeArrowheads="1"/>
          </p:cNvSpPr>
          <p:nvPr/>
        </p:nvSpPr>
        <p:spPr bwMode="auto">
          <a:xfrm>
            <a:off x="107950" y="3332163"/>
            <a:ext cx="85455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But really “blow chunks” when applied to a lot of data </a:t>
            </a:r>
            <a:br>
              <a:rPr lang="en-US" sz="2400"/>
            </a:br>
            <a:r>
              <a:rPr lang="en-US" sz="2400"/>
              <a:t>(e.g. 1 billion numbers)</a:t>
            </a:r>
          </a:p>
        </p:txBody>
      </p:sp>
      <p:pic>
        <p:nvPicPr>
          <p:cNvPr id="672795" name="Picture 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4037013"/>
            <a:ext cx="2381250" cy="191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2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2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771" grpId="0" build="p"/>
      <p:bldP spid="672787" grpId="0" build="p"/>
      <p:bldP spid="672793" grpId="0" build="p"/>
      <p:bldP spid="67279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FD11B-D80C-4C35-81F7-8DBF553E78C3}" type="slidenum">
              <a:rPr lang="en-US"/>
              <a:pPr/>
              <a:t>8</a:t>
            </a:fld>
            <a:endParaRPr lang="en-US"/>
          </a:p>
        </p:txBody>
      </p:sp>
      <p:sp>
        <p:nvSpPr>
          <p:cNvPr id="674820" name="Text Box 4"/>
          <p:cNvSpPr txBox="1">
            <a:spLocks noChangeArrowheads="1"/>
          </p:cNvSpPr>
          <p:nvPr/>
        </p:nvSpPr>
        <p:spPr bwMode="auto">
          <a:xfrm>
            <a:off x="304800" y="3736975"/>
            <a:ext cx="8486775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“I’m trying to sort </a:t>
            </a:r>
            <a:r>
              <a:rPr lang="en-US" sz="2400">
                <a:solidFill>
                  <a:srgbClr val="A50021"/>
                </a:solidFill>
              </a:rPr>
              <a:t>1000 numbers</a:t>
            </a:r>
            <a:r>
              <a:rPr lang="en-US" sz="2400"/>
              <a:t>.”</a:t>
            </a:r>
          </a:p>
          <a:p>
            <a:pPr algn="ctr"/>
            <a:r>
              <a:rPr lang="en-US" sz="2400"/>
              <a:t>“</a:t>
            </a:r>
            <a:r>
              <a:rPr lang="en-US" sz="2400">
                <a:solidFill>
                  <a:schemeClr val="accent2"/>
                </a:solidFill>
              </a:rPr>
              <a:t>Algorithm A</a:t>
            </a:r>
            <a:r>
              <a:rPr lang="en-US" sz="2400"/>
              <a:t> takes </a:t>
            </a:r>
            <a:r>
              <a:rPr lang="en-US" sz="2400">
                <a:solidFill>
                  <a:schemeClr val="accent2"/>
                </a:solidFill>
              </a:rPr>
              <a:t>5 million </a:t>
            </a:r>
            <a:r>
              <a:rPr lang="en-US" sz="2400">
                <a:solidFill>
                  <a:schemeClr val="tx1"/>
                </a:solidFill>
              </a:rPr>
              <a:t>instructions</a:t>
            </a:r>
            <a:r>
              <a:rPr lang="en-US" sz="2400"/>
              <a:t> to do that.”</a:t>
            </a:r>
          </a:p>
          <a:p>
            <a:pPr algn="ctr"/>
            <a:r>
              <a:rPr lang="en-US" sz="2400"/>
              <a:t>“</a:t>
            </a:r>
            <a:r>
              <a:rPr lang="en-US" sz="2400">
                <a:solidFill>
                  <a:srgbClr val="6600CC"/>
                </a:solidFill>
              </a:rPr>
              <a:t>Algorithm B</a:t>
            </a:r>
            <a:r>
              <a:rPr lang="en-US" sz="2400"/>
              <a:t> takes </a:t>
            </a:r>
            <a:r>
              <a:rPr lang="en-US" sz="2400">
                <a:solidFill>
                  <a:srgbClr val="6600CC"/>
                </a:solidFill>
              </a:rPr>
              <a:t>307 million</a:t>
            </a:r>
            <a:r>
              <a:rPr lang="en-US" sz="2400"/>
              <a:t> instructions to do that.”</a:t>
            </a:r>
          </a:p>
          <a:p>
            <a:pPr algn="ctr"/>
            <a:endParaRPr lang="en-US" sz="1000"/>
          </a:p>
        </p:txBody>
      </p:sp>
      <p:sp>
        <p:nvSpPr>
          <p:cNvPr id="674822" name="Line 6"/>
          <p:cNvSpPr>
            <a:spLocks noChangeShapeType="1"/>
          </p:cNvSpPr>
          <p:nvPr/>
        </p:nvSpPr>
        <p:spPr bwMode="auto">
          <a:xfrm flipV="1">
            <a:off x="4776788" y="3849688"/>
            <a:ext cx="785812" cy="2254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4823" name="Line 7"/>
          <p:cNvSpPr>
            <a:spLocks noChangeShapeType="1"/>
          </p:cNvSpPr>
          <p:nvPr/>
        </p:nvSpPr>
        <p:spPr bwMode="auto">
          <a:xfrm flipV="1">
            <a:off x="3503613" y="4192588"/>
            <a:ext cx="1403350" cy="2968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4824" name="Line 8"/>
          <p:cNvSpPr>
            <a:spLocks noChangeShapeType="1"/>
          </p:cNvSpPr>
          <p:nvPr/>
        </p:nvSpPr>
        <p:spPr bwMode="auto">
          <a:xfrm flipV="1">
            <a:off x="3370263" y="4546600"/>
            <a:ext cx="1663700" cy="2619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4825" name="Text Box 9"/>
          <p:cNvSpPr txBox="1">
            <a:spLocks noChangeArrowheads="1"/>
          </p:cNvSpPr>
          <p:nvPr/>
        </p:nvSpPr>
        <p:spPr bwMode="auto">
          <a:xfrm>
            <a:off x="4789488" y="3733800"/>
            <a:ext cx="762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N</a:t>
            </a:r>
          </a:p>
        </p:txBody>
      </p:sp>
      <p:sp>
        <p:nvSpPr>
          <p:cNvPr id="674826" name="Text Box 10"/>
          <p:cNvSpPr txBox="1">
            <a:spLocks noChangeArrowheads="1"/>
          </p:cNvSpPr>
          <p:nvPr/>
        </p:nvSpPr>
        <p:spPr bwMode="auto">
          <a:xfrm>
            <a:off x="3492500" y="4079875"/>
            <a:ext cx="134937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5·N</a:t>
            </a:r>
            <a:r>
              <a:rPr lang="en-US" sz="2400" baseline="30000">
                <a:solidFill>
                  <a:srgbClr val="6600CC"/>
                </a:solidFill>
              </a:rPr>
              <a:t>2</a:t>
            </a:r>
          </a:p>
        </p:txBody>
      </p:sp>
      <p:grpSp>
        <p:nvGrpSpPr>
          <p:cNvPr id="674827" name="Group 11"/>
          <p:cNvGrpSpPr>
            <a:grpSpLocks/>
          </p:cNvGrpSpPr>
          <p:nvPr/>
        </p:nvGrpSpPr>
        <p:grpSpPr bwMode="auto">
          <a:xfrm>
            <a:off x="3273425" y="4470400"/>
            <a:ext cx="1811338" cy="481013"/>
            <a:chOff x="1872" y="4084"/>
            <a:chExt cx="1141" cy="303"/>
          </a:xfrm>
        </p:grpSpPr>
        <p:sp>
          <p:nvSpPr>
            <p:cNvPr id="674828" name="Rectangle 12"/>
            <p:cNvSpPr>
              <a:spLocks noChangeArrowheads="1"/>
            </p:cNvSpPr>
            <p:nvPr/>
          </p:nvSpPr>
          <p:spPr bwMode="auto">
            <a:xfrm>
              <a:off x="1915" y="4084"/>
              <a:ext cx="1070" cy="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4829" name="Text Box 13"/>
            <p:cNvSpPr txBox="1">
              <a:spLocks noChangeArrowheads="1"/>
            </p:cNvSpPr>
            <p:nvPr/>
          </p:nvSpPr>
          <p:spPr bwMode="auto">
            <a:xfrm>
              <a:off x="1872" y="4099"/>
              <a:ext cx="114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400">
                  <a:solidFill>
                    <a:srgbClr val="6600CC"/>
                  </a:solidFill>
                </a:rPr>
                <a:t>37,000·N</a:t>
              </a:r>
            </a:p>
          </p:txBody>
        </p:sp>
      </p:grpSp>
      <p:sp>
        <p:nvSpPr>
          <p:cNvPr id="674831" name="Text Box 15"/>
          <p:cNvSpPr txBox="1">
            <a:spLocks noChangeArrowheads="1"/>
          </p:cNvSpPr>
          <p:nvPr/>
        </p:nvSpPr>
        <p:spPr bwMode="auto">
          <a:xfrm>
            <a:off x="304800" y="1066800"/>
            <a:ext cx="8545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Hmmm. What else could we do?</a:t>
            </a:r>
          </a:p>
        </p:txBody>
      </p:sp>
      <p:sp>
        <p:nvSpPr>
          <p:cNvPr id="674832" name="Text Box 16"/>
          <p:cNvSpPr txBox="1">
            <a:spLocks noChangeArrowheads="1"/>
          </p:cNvSpPr>
          <p:nvPr/>
        </p:nvSpPr>
        <p:spPr bwMode="auto">
          <a:xfrm>
            <a:off x="381000" y="1828800"/>
            <a:ext cx="8545513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Right!</a:t>
            </a:r>
            <a:r>
              <a:rPr lang="en-US" sz="2400"/>
              <a:t> What if we specify </a:t>
            </a:r>
          </a:p>
          <a:p>
            <a:pPr algn="ctr"/>
            <a:endParaRPr lang="en-US" sz="1000"/>
          </a:p>
          <a:p>
            <a:pPr algn="ctr"/>
            <a:r>
              <a:rPr lang="en-US" sz="2400">
                <a:solidFill>
                  <a:srgbClr val="006666"/>
                </a:solidFill>
              </a:rPr>
              <a:t>the number of instructions used by an algorithm </a:t>
            </a:r>
          </a:p>
          <a:p>
            <a:pPr algn="ctr"/>
            <a:endParaRPr lang="en-US" sz="600">
              <a:solidFill>
                <a:srgbClr val="006666"/>
              </a:solidFill>
            </a:endParaRPr>
          </a:p>
          <a:p>
            <a:pPr algn="ctr"/>
            <a:r>
              <a:rPr lang="en-US" sz="2400">
                <a:solidFill>
                  <a:srgbClr val="006666"/>
                </a:solidFill>
              </a:rPr>
              <a:t>as a function of the size of the input data.</a:t>
            </a:r>
          </a:p>
        </p:txBody>
      </p:sp>
      <p:sp>
        <p:nvSpPr>
          <p:cNvPr id="674833" name="Text Box 17"/>
          <p:cNvSpPr txBox="1">
            <a:spLocks noChangeArrowheads="1"/>
          </p:cNvSpPr>
          <p:nvPr/>
        </p:nvSpPr>
        <p:spPr bwMode="auto">
          <a:xfrm>
            <a:off x="304800" y="5883275"/>
            <a:ext cx="85455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Now we can predict which algorithm will be faster </a:t>
            </a:r>
            <a:br>
              <a:rPr lang="en-US" sz="2400"/>
            </a:br>
            <a:r>
              <a:rPr lang="en-US" sz="2400"/>
              <a:t>for any value of N!</a:t>
            </a:r>
          </a:p>
        </p:txBody>
      </p:sp>
      <p:sp>
        <p:nvSpPr>
          <p:cNvPr id="674835" name="Rectangle 1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How Fast is That Algorithm?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7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7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7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67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820" grpId="0"/>
      <p:bldP spid="674822" grpId="0" animBg="1"/>
      <p:bldP spid="674823" grpId="0" animBg="1"/>
      <p:bldP spid="674824" grpId="0" animBg="1"/>
      <p:bldP spid="674825" grpId="0" animBg="1"/>
      <p:bldP spid="674826" grpId="0" animBg="1"/>
      <p:bldP spid="674831" grpId="0" build="p"/>
      <p:bldP spid="674832" grpId="0" build="p"/>
      <p:bldP spid="67483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FB62-76AE-410D-8A37-5F165CCF28C3}" type="slidenum">
              <a:rPr lang="en-US"/>
              <a:pPr/>
              <a:t>9</a:t>
            </a:fld>
            <a:endParaRPr lang="en-US"/>
          </a:p>
        </p:txBody>
      </p:sp>
      <p:sp>
        <p:nvSpPr>
          <p:cNvPr id="676870" name="Rectangle 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How Fast is That Algorithm?</a:t>
            </a:r>
          </a:p>
        </p:txBody>
      </p:sp>
      <p:sp>
        <p:nvSpPr>
          <p:cNvPr id="676871" name="Text Box 7"/>
          <p:cNvSpPr txBox="1">
            <a:spLocks noChangeArrowheads="1"/>
          </p:cNvSpPr>
          <p:nvPr/>
        </p:nvSpPr>
        <p:spPr bwMode="auto">
          <a:xfrm>
            <a:off x="381000" y="914400"/>
            <a:ext cx="8486775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“I’m trying to sort </a:t>
            </a:r>
            <a:r>
              <a:rPr lang="en-US" sz="2400">
                <a:solidFill>
                  <a:srgbClr val="A50021"/>
                </a:solidFill>
              </a:rPr>
              <a:t>N numbers</a:t>
            </a:r>
            <a:r>
              <a:rPr lang="en-US" sz="2400"/>
              <a:t>.”</a:t>
            </a:r>
          </a:p>
          <a:p>
            <a:pPr algn="ctr"/>
            <a:r>
              <a:rPr lang="en-US" sz="2400"/>
              <a:t>“</a:t>
            </a:r>
            <a:r>
              <a:rPr lang="en-US" sz="2400">
                <a:solidFill>
                  <a:schemeClr val="accent2"/>
                </a:solidFill>
              </a:rPr>
              <a:t>Algorithm A</a:t>
            </a:r>
            <a:r>
              <a:rPr lang="en-US" sz="2400"/>
              <a:t> takes </a:t>
            </a:r>
            <a:r>
              <a:rPr lang="en-US" sz="2400">
                <a:solidFill>
                  <a:schemeClr val="accent2"/>
                </a:solidFill>
              </a:rPr>
              <a:t>5·N</a:t>
            </a:r>
            <a:r>
              <a:rPr lang="en-US" sz="2400" baseline="30000">
                <a:solidFill>
                  <a:schemeClr val="accent2"/>
                </a:solidFill>
              </a:rPr>
              <a:t>2</a:t>
            </a:r>
            <a:r>
              <a:rPr lang="en-US" sz="2400">
                <a:solidFill>
                  <a:schemeClr val="accent2"/>
                </a:solidFill>
              </a:rPr>
              <a:t> </a:t>
            </a:r>
            <a:r>
              <a:rPr lang="en-US" sz="2400">
                <a:solidFill>
                  <a:schemeClr val="tx1"/>
                </a:solidFill>
              </a:rPr>
              <a:t>instructions</a:t>
            </a:r>
            <a:r>
              <a:rPr lang="en-US" sz="2400"/>
              <a:t> to do that.”</a:t>
            </a:r>
          </a:p>
          <a:p>
            <a:pPr algn="ctr"/>
            <a:r>
              <a:rPr lang="en-US" sz="2400"/>
              <a:t>“</a:t>
            </a:r>
            <a:r>
              <a:rPr lang="en-US" sz="2400">
                <a:solidFill>
                  <a:srgbClr val="6600CC"/>
                </a:solidFill>
              </a:rPr>
              <a:t>Algorithm B</a:t>
            </a:r>
            <a:r>
              <a:rPr lang="en-US" sz="2400"/>
              <a:t> takes </a:t>
            </a:r>
            <a:r>
              <a:rPr lang="en-US" sz="2400">
                <a:solidFill>
                  <a:srgbClr val="6600CC"/>
                </a:solidFill>
              </a:rPr>
              <a:t>37,000·N</a:t>
            </a:r>
            <a:r>
              <a:rPr lang="en-US" sz="2400"/>
              <a:t> instructions to do that.”</a:t>
            </a:r>
          </a:p>
          <a:p>
            <a:pPr algn="ctr"/>
            <a:endParaRPr lang="en-US" sz="1000"/>
          </a:p>
        </p:txBody>
      </p:sp>
      <p:sp>
        <p:nvSpPr>
          <p:cNvPr id="676880" name="Text Box 16"/>
          <p:cNvSpPr txBox="1">
            <a:spLocks noChangeArrowheads="1"/>
          </p:cNvSpPr>
          <p:nvPr/>
        </p:nvSpPr>
        <p:spPr bwMode="auto">
          <a:xfrm>
            <a:off x="3184525" y="62182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400"/>
          </a:p>
        </p:txBody>
      </p:sp>
      <p:sp>
        <p:nvSpPr>
          <p:cNvPr id="676881" name="Text Box 17"/>
          <p:cNvSpPr txBox="1">
            <a:spLocks noChangeArrowheads="1"/>
          </p:cNvSpPr>
          <p:nvPr/>
        </p:nvSpPr>
        <p:spPr bwMode="auto">
          <a:xfrm>
            <a:off x="1600200" y="2438400"/>
            <a:ext cx="5956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Ok, what if we’re sorting </a:t>
            </a:r>
            <a:r>
              <a:rPr lang="en-US" sz="2400">
                <a:solidFill>
                  <a:schemeClr val="accent2"/>
                </a:solidFill>
              </a:rPr>
              <a:t>1,000</a:t>
            </a:r>
            <a:r>
              <a:rPr lang="en-US" sz="2400"/>
              <a:t> numbers:</a:t>
            </a:r>
          </a:p>
        </p:txBody>
      </p:sp>
      <p:sp>
        <p:nvSpPr>
          <p:cNvPr id="676882" name="Text Box 18"/>
          <p:cNvSpPr txBox="1">
            <a:spLocks noChangeArrowheads="1"/>
          </p:cNvSpPr>
          <p:nvPr/>
        </p:nvSpPr>
        <p:spPr bwMode="auto">
          <a:xfrm>
            <a:off x="381000" y="2911475"/>
            <a:ext cx="8486775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“</a:t>
            </a:r>
            <a:r>
              <a:rPr lang="en-US" sz="2000">
                <a:solidFill>
                  <a:schemeClr val="accent2"/>
                </a:solidFill>
              </a:rPr>
              <a:t>Algorithm A</a:t>
            </a:r>
            <a:r>
              <a:rPr lang="en-US" sz="2000"/>
              <a:t> takes </a:t>
            </a:r>
            <a:r>
              <a:rPr lang="en-US" sz="2000">
                <a:solidFill>
                  <a:schemeClr val="accent2"/>
                </a:solidFill>
              </a:rPr>
              <a:t>5M </a:t>
            </a:r>
            <a:r>
              <a:rPr lang="en-US" sz="2000">
                <a:solidFill>
                  <a:schemeClr val="tx1"/>
                </a:solidFill>
              </a:rPr>
              <a:t>instructions</a:t>
            </a:r>
            <a:r>
              <a:rPr lang="en-US" sz="2000"/>
              <a:t>.”</a:t>
            </a:r>
          </a:p>
          <a:p>
            <a:pPr algn="ctr"/>
            <a:endParaRPr lang="en-US" sz="1000"/>
          </a:p>
          <a:p>
            <a:pPr algn="ctr"/>
            <a:r>
              <a:rPr lang="en-US" sz="2000"/>
              <a:t>“</a:t>
            </a:r>
            <a:r>
              <a:rPr lang="en-US" sz="2000">
                <a:solidFill>
                  <a:srgbClr val="6600CC"/>
                </a:solidFill>
              </a:rPr>
              <a:t>Algorithm B</a:t>
            </a:r>
            <a:r>
              <a:rPr lang="en-US" sz="2000"/>
              <a:t> takes </a:t>
            </a:r>
            <a:r>
              <a:rPr lang="en-US" sz="2000">
                <a:solidFill>
                  <a:srgbClr val="6600CC"/>
                </a:solidFill>
              </a:rPr>
              <a:t>37M</a:t>
            </a:r>
            <a:r>
              <a:rPr lang="en-US" sz="2000"/>
              <a:t> instructions.”</a:t>
            </a:r>
          </a:p>
          <a:p>
            <a:pPr algn="ctr"/>
            <a:endParaRPr lang="en-US" sz="2000"/>
          </a:p>
        </p:txBody>
      </p:sp>
      <p:sp>
        <p:nvSpPr>
          <p:cNvPr id="676883" name="Text Box 19"/>
          <p:cNvSpPr txBox="1">
            <a:spLocks noChangeArrowheads="1"/>
          </p:cNvSpPr>
          <p:nvPr/>
        </p:nvSpPr>
        <p:spPr bwMode="auto">
          <a:xfrm>
            <a:off x="1555750" y="3824288"/>
            <a:ext cx="6142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Ok, what if we’re sorting </a:t>
            </a:r>
            <a:r>
              <a:rPr lang="en-US" sz="2400">
                <a:solidFill>
                  <a:schemeClr val="accent2"/>
                </a:solidFill>
              </a:rPr>
              <a:t>10,000 </a:t>
            </a:r>
            <a:r>
              <a:rPr lang="en-US" sz="2400"/>
              <a:t>numbers:</a:t>
            </a:r>
          </a:p>
        </p:txBody>
      </p:sp>
      <p:sp>
        <p:nvSpPr>
          <p:cNvPr id="676884" name="Text Box 20"/>
          <p:cNvSpPr txBox="1">
            <a:spLocks noChangeArrowheads="1"/>
          </p:cNvSpPr>
          <p:nvPr/>
        </p:nvSpPr>
        <p:spPr bwMode="auto">
          <a:xfrm>
            <a:off x="381000" y="4327525"/>
            <a:ext cx="8486775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“</a:t>
            </a:r>
            <a:r>
              <a:rPr lang="en-US" sz="2000">
                <a:solidFill>
                  <a:schemeClr val="accent2"/>
                </a:solidFill>
              </a:rPr>
              <a:t>Algorithm A</a:t>
            </a:r>
            <a:r>
              <a:rPr lang="en-US" sz="2000"/>
              <a:t> takes </a:t>
            </a:r>
            <a:r>
              <a:rPr lang="en-US" sz="2000">
                <a:solidFill>
                  <a:schemeClr val="accent2"/>
                </a:solidFill>
              </a:rPr>
              <a:t>500M </a:t>
            </a:r>
            <a:r>
              <a:rPr lang="en-US" sz="2000">
                <a:solidFill>
                  <a:schemeClr val="tx1"/>
                </a:solidFill>
              </a:rPr>
              <a:t>instructions</a:t>
            </a:r>
            <a:r>
              <a:rPr lang="en-US" sz="2000"/>
              <a:t>.”</a:t>
            </a:r>
          </a:p>
          <a:p>
            <a:pPr algn="ctr"/>
            <a:endParaRPr lang="en-US" sz="1000"/>
          </a:p>
          <a:p>
            <a:pPr algn="ctr"/>
            <a:r>
              <a:rPr lang="en-US" sz="2000"/>
              <a:t>“</a:t>
            </a:r>
            <a:r>
              <a:rPr lang="en-US" sz="2000">
                <a:solidFill>
                  <a:srgbClr val="6600CC"/>
                </a:solidFill>
              </a:rPr>
              <a:t>Algorithm B</a:t>
            </a:r>
            <a:r>
              <a:rPr lang="en-US" sz="2000"/>
              <a:t> takes </a:t>
            </a:r>
            <a:r>
              <a:rPr lang="en-US" sz="2000">
                <a:solidFill>
                  <a:srgbClr val="6600CC"/>
                </a:solidFill>
              </a:rPr>
              <a:t>370M</a:t>
            </a:r>
            <a:r>
              <a:rPr lang="en-US" sz="2000"/>
              <a:t> instructions.”</a:t>
            </a:r>
          </a:p>
          <a:p>
            <a:pPr algn="ctr"/>
            <a:endParaRPr lang="en-US" sz="2000"/>
          </a:p>
        </p:txBody>
      </p:sp>
      <p:pic>
        <p:nvPicPr>
          <p:cNvPr id="676887" name="Picture 23" descr="MCj0287214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2770188"/>
            <a:ext cx="400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888" name="Picture 24" descr="MCj0287214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4740275"/>
            <a:ext cx="400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6889" name="Text Box 25"/>
          <p:cNvSpPr txBox="1">
            <a:spLocks noChangeArrowheads="1"/>
          </p:cNvSpPr>
          <p:nvPr/>
        </p:nvSpPr>
        <p:spPr bwMode="auto">
          <a:xfrm>
            <a:off x="1603375" y="5410200"/>
            <a:ext cx="6302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Ok, what if we’re sorting </a:t>
            </a:r>
            <a:r>
              <a:rPr lang="en-US" sz="2400">
                <a:solidFill>
                  <a:schemeClr val="accent2"/>
                </a:solidFill>
              </a:rPr>
              <a:t>1 million</a:t>
            </a:r>
            <a:r>
              <a:rPr lang="en-US" sz="2400"/>
              <a:t> numbers:</a:t>
            </a:r>
          </a:p>
        </p:txBody>
      </p:sp>
      <p:sp>
        <p:nvSpPr>
          <p:cNvPr id="676890" name="Text Box 26"/>
          <p:cNvSpPr txBox="1">
            <a:spLocks noChangeArrowheads="1"/>
          </p:cNvSpPr>
          <p:nvPr/>
        </p:nvSpPr>
        <p:spPr bwMode="auto">
          <a:xfrm>
            <a:off x="428625" y="5913438"/>
            <a:ext cx="8486775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“</a:t>
            </a:r>
            <a:r>
              <a:rPr lang="en-US" sz="2000">
                <a:solidFill>
                  <a:schemeClr val="accent2"/>
                </a:solidFill>
              </a:rPr>
              <a:t>Algorithm A</a:t>
            </a:r>
            <a:r>
              <a:rPr lang="en-US" sz="2000"/>
              <a:t> takes </a:t>
            </a:r>
            <a:r>
              <a:rPr lang="en-US" sz="2000">
                <a:solidFill>
                  <a:schemeClr val="accent2"/>
                </a:solidFill>
              </a:rPr>
              <a:t>5 trillion </a:t>
            </a:r>
            <a:r>
              <a:rPr lang="en-US" sz="2000">
                <a:solidFill>
                  <a:schemeClr val="tx1"/>
                </a:solidFill>
              </a:rPr>
              <a:t>instructions</a:t>
            </a:r>
            <a:r>
              <a:rPr lang="en-US" sz="2000"/>
              <a:t>.”</a:t>
            </a:r>
          </a:p>
          <a:p>
            <a:pPr algn="ctr"/>
            <a:endParaRPr lang="en-US" sz="1000"/>
          </a:p>
          <a:p>
            <a:pPr algn="ctr"/>
            <a:r>
              <a:rPr lang="en-US" sz="2000"/>
              <a:t>“</a:t>
            </a:r>
            <a:r>
              <a:rPr lang="en-US" sz="2000">
                <a:solidFill>
                  <a:srgbClr val="6600CC"/>
                </a:solidFill>
              </a:rPr>
              <a:t>Algorithm B</a:t>
            </a:r>
            <a:r>
              <a:rPr lang="en-US" sz="2000"/>
              <a:t> takes </a:t>
            </a:r>
            <a:r>
              <a:rPr lang="en-US" sz="2000">
                <a:solidFill>
                  <a:srgbClr val="6600CC"/>
                </a:solidFill>
              </a:rPr>
              <a:t>37 billion</a:t>
            </a:r>
            <a:r>
              <a:rPr lang="en-US" sz="2000"/>
              <a:t> instructions.”</a:t>
            </a:r>
          </a:p>
          <a:p>
            <a:pPr algn="ctr"/>
            <a:endParaRPr lang="en-US" sz="2000"/>
          </a:p>
        </p:txBody>
      </p:sp>
      <p:pic>
        <p:nvPicPr>
          <p:cNvPr id="676891" name="Picture 27" descr="MCj0287214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6230938"/>
            <a:ext cx="400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880" grpId="0"/>
      <p:bldP spid="676881" grpId="0"/>
      <p:bldP spid="676882" grpId="0" build="p"/>
      <p:bldP spid="676883" grpId="0"/>
      <p:bldP spid="676884" grpId="0" build="p"/>
      <p:bldP spid="676889" grpId="0"/>
      <p:bldP spid="676890" grpId="0" build="p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25720</TotalTime>
  <Words>6491</Words>
  <Application>Microsoft Office PowerPoint</Application>
  <PresentationFormat>On-screen Show (4:3)</PresentationFormat>
  <Paragraphs>1035</Paragraphs>
  <Slides>43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Angsana New</vt:lpstr>
      <vt:lpstr>Comic Sans MS</vt:lpstr>
      <vt:lpstr>Courier New</vt:lpstr>
      <vt:lpstr>Impact</vt:lpstr>
      <vt:lpstr>Times New Roman</vt:lpstr>
      <vt:lpstr>Wingdings</vt:lpstr>
      <vt:lpstr>Default Design</vt:lpstr>
      <vt:lpstr>Chart</vt:lpstr>
      <vt:lpstr>Lecture #10</vt:lpstr>
      <vt:lpstr>Big-O</vt:lpstr>
      <vt:lpstr>PowerPoint Presentation</vt:lpstr>
      <vt:lpstr>How Fast is That Algorithm?</vt:lpstr>
      <vt:lpstr>How Fast is That Algorithm?</vt:lpstr>
      <vt:lpstr>How Fast is That Algorithm?</vt:lpstr>
      <vt:lpstr>How Fast is That Algorithm?</vt:lpstr>
      <vt:lpstr>How Fast is That Algorithm?</vt:lpstr>
      <vt:lpstr>How Fast is That Algorithm?</vt:lpstr>
      <vt:lpstr>How Fast is That Algorithm?</vt:lpstr>
      <vt:lpstr>Big-O: The Concept</vt:lpstr>
      <vt:lpstr>Big-O: The Concept</vt:lpstr>
      <vt:lpstr>Big-O</vt:lpstr>
      <vt:lpstr>Big-O – How to Compute f(n)</vt:lpstr>
      <vt:lpstr>Big-O – The Complete Approach</vt:lpstr>
      <vt:lpstr>Big-O Simplification</vt:lpstr>
      <vt:lpstr>Big-O</vt:lpstr>
      <vt:lpstr>Big-O Complexity</vt:lpstr>
      <vt:lpstr>BIG NUMBERS</vt:lpstr>
      <vt:lpstr>Big-O Complexity</vt:lpstr>
      <vt:lpstr>Don’t be a Big-O NUT!</vt:lpstr>
      <vt:lpstr>PowerPoint Presentation</vt:lpstr>
      <vt:lpstr>Find the Big-O Challenge, Part 1 (Solutions in the slide notes below)</vt:lpstr>
      <vt:lpstr>PowerPoint Presentation</vt:lpstr>
      <vt:lpstr>Find the Big-O Challenge, Part 1a</vt:lpstr>
      <vt:lpstr>Big-O… my</vt:lpstr>
      <vt:lpstr>Big-O: Such Ugly Math! </vt:lpstr>
      <vt:lpstr>Find the Big-O Challenge, Part 2</vt:lpstr>
      <vt:lpstr>Big-O for Multi-input Algorithms</vt:lpstr>
      <vt:lpstr>Big-O for Multi-input Algorithms</vt:lpstr>
      <vt:lpstr>Find the Big-O Challenge, Part 3</vt:lpstr>
      <vt:lpstr>The STL and Big-O</vt:lpstr>
      <vt:lpstr>The STL and Big-O</vt:lpstr>
      <vt:lpstr>Computing the Big-O of Algorithms that use STL</vt:lpstr>
      <vt:lpstr>STL and Big Oh Cheat Sheet</vt:lpstr>
      <vt:lpstr>Computing the Big-O of Algorithms that use STL</vt:lpstr>
      <vt:lpstr>Find the Big-O Challenge, Part 4</vt:lpstr>
      <vt:lpstr>Find the Big-O Challenge, Part 4</vt:lpstr>
      <vt:lpstr>Find the Big-O Challenge, Part 4</vt:lpstr>
      <vt:lpstr>Find the Big-O Challenge, Part 5</vt:lpstr>
      <vt:lpstr>Inefficient Sorting Algos.</vt:lpstr>
      <vt:lpstr>PowerPoint Presentation</vt:lpstr>
      <vt:lpstr>End For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Preferred Customer</dc:creator>
  <cp:lastModifiedBy>Caterina Pentcheva</cp:lastModifiedBy>
  <cp:revision>5408</cp:revision>
  <dcterms:created xsi:type="dcterms:W3CDTF">2002-10-09T05:27:34Z</dcterms:created>
  <dcterms:modified xsi:type="dcterms:W3CDTF">2018-09-16T23:22:45Z</dcterms:modified>
</cp:coreProperties>
</file>